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Default ContentType="image/jpeg" Extension="jpeg"/>
  <Override ContentType="application/vnd.openxmlformats-officedocument.custom-properties+xml" PartName="/docProps/custom.xml"/>
</Types>
</file>

<file path=_rels/.rels><?xml version="1.0" encoding="UTF-8" standalone="yes" ?><Relationships xmlns="http://schemas.openxmlformats.org/package/2006/relationships"><Relationship Id="rId1" Target="ppt/presentation.xml" Type="http://schemas.openxmlformats.org/officeDocument/2006/relationships/officeDocument"/><Relationship Id="rId2"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Lst>
  <p:sldSz cy="5143500" cx="9144000"/>
  <p:notesSz cx="6858000" cy="9144000"/>
  <p:embeddedFontLst>
    <p:embeddedFont>
      <p:font typeface="Raleway"/>
      <p:regular r:id="rId80"/>
      <p:bold r:id="rId81"/>
      <p:italic r:id="rId82"/>
      <p:boldItalic r:id="rId83"/>
    </p:embeddedFont>
    <p:embeddedFont>
      <p:font typeface="Karla"/>
      <p:regular r:id="rId84"/>
      <p:bold r:id="rId85"/>
      <p:italic r:id="rId86"/>
      <p:boldItalic r:id="rId8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84" Type="http://schemas.openxmlformats.org/officeDocument/2006/relationships/font" Target="fonts/Karla-regular.fntdata"/><Relationship Id="rId83" Type="http://schemas.openxmlformats.org/officeDocument/2006/relationships/font" Target="fonts/Raleway-boldItalic.fntdata"/><Relationship Id="rId42" Type="http://schemas.openxmlformats.org/officeDocument/2006/relationships/slide" Target="slides/slide37.xml"/><Relationship Id="rId86" Type="http://schemas.openxmlformats.org/officeDocument/2006/relationships/font" Target="fonts/Karla-italic.fntdata"/><Relationship Id="rId41" Type="http://schemas.openxmlformats.org/officeDocument/2006/relationships/slide" Target="slides/slide36.xml"/><Relationship Id="rId85" Type="http://schemas.openxmlformats.org/officeDocument/2006/relationships/font" Target="fonts/Karla-bold.fntdata"/><Relationship Id="rId44" Type="http://schemas.openxmlformats.org/officeDocument/2006/relationships/slide" Target="slides/slide39.xml"/><Relationship Id="rId43" Type="http://schemas.openxmlformats.org/officeDocument/2006/relationships/slide" Target="slides/slide38.xml"/><Relationship Id="rId87" Type="http://schemas.openxmlformats.org/officeDocument/2006/relationships/font" Target="fonts/Karla-boldItalic.fntdata"/><Relationship Id="rId46" Type="http://schemas.openxmlformats.org/officeDocument/2006/relationships/slide" Target="slides/slide41.xml"/><Relationship Id="rId45" Type="http://schemas.openxmlformats.org/officeDocument/2006/relationships/slide" Target="slides/slide40.xml"/><Relationship Id="rId80" Type="http://schemas.openxmlformats.org/officeDocument/2006/relationships/font" Target="fonts/Raleway-regular.fntdata"/><Relationship Id="rId82" Type="http://schemas.openxmlformats.org/officeDocument/2006/relationships/font" Target="fonts/Raleway-italic.fntdata"/><Relationship Id="rId81" Type="http://schemas.openxmlformats.org/officeDocument/2006/relationships/font" Target="fonts/Raleway-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slide" Target="slides/slide68.xml"/><Relationship Id="rId72" Type="http://schemas.openxmlformats.org/officeDocument/2006/relationships/slide" Target="slides/slide67.xml"/><Relationship Id="rId31" Type="http://schemas.openxmlformats.org/officeDocument/2006/relationships/slide" Target="slides/slide26.xml"/><Relationship Id="rId75" Type="http://schemas.openxmlformats.org/officeDocument/2006/relationships/slide" Target="slides/slide70.xml"/><Relationship Id="rId30" Type="http://schemas.openxmlformats.org/officeDocument/2006/relationships/slide" Target="slides/slide25.xml"/><Relationship Id="rId74" Type="http://schemas.openxmlformats.org/officeDocument/2006/relationships/slide" Target="slides/slide69.xml"/><Relationship Id="rId33" Type="http://schemas.openxmlformats.org/officeDocument/2006/relationships/slide" Target="slides/slide28.xml"/><Relationship Id="rId77" Type="http://schemas.openxmlformats.org/officeDocument/2006/relationships/slide" Target="slides/slide72.xml"/><Relationship Id="rId32" Type="http://schemas.openxmlformats.org/officeDocument/2006/relationships/slide" Target="slides/slide27.xml"/><Relationship Id="rId76" Type="http://schemas.openxmlformats.org/officeDocument/2006/relationships/slide" Target="slides/slide71.xml"/><Relationship Id="rId35" Type="http://schemas.openxmlformats.org/officeDocument/2006/relationships/slide" Target="slides/slide30.xml"/><Relationship Id="rId79" Type="http://schemas.openxmlformats.org/officeDocument/2006/relationships/slide" Target="slides/slide74.xml"/><Relationship Id="rId34" Type="http://schemas.openxmlformats.org/officeDocument/2006/relationships/slide" Target="slides/slide29.xml"/><Relationship Id="rId78" Type="http://schemas.openxmlformats.org/officeDocument/2006/relationships/slide" Target="slides/slide73.xml"/><Relationship Id="rId71" Type="http://schemas.openxmlformats.org/officeDocument/2006/relationships/slide" Target="slides/slide66.xml"/><Relationship Id="rId70" Type="http://schemas.openxmlformats.org/officeDocument/2006/relationships/slide" Target="slides/slide65.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slide" Target="slides/slide61.xml"/><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68" Type="http://schemas.openxmlformats.org/officeDocument/2006/relationships/slide" Target="slides/slide63.xml"/><Relationship Id="rId23" Type="http://schemas.openxmlformats.org/officeDocument/2006/relationships/slide" Target="slides/slide18.xml"/><Relationship Id="rId67" Type="http://schemas.openxmlformats.org/officeDocument/2006/relationships/slide" Target="slides/slide62.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slide" Target="slides/slide64.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2528397d459_0_12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2528397d459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2528397d459_0_12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2528397d459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2528397d459_0_13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2528397d459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2528397d459_0_13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2528397d459_0_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2528397d45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2528397d45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2528397d459_0_2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2528397d459_0_2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2528397d459_0_2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2528397d459_0_2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2528397d459_0_23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2528397d459_0_2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2296ca1178e_0_8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2296ca1178e_0_8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2528397d459_0_55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2528397d459_0_5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2528397d459_0_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2528397d459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2528397d459_0_4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2528397d459_0_4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2296ca1178e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2296ca1178e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2296ca1178e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2296ca1178e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2296ca1178e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2296ca1178e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2296ca1178e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2296ca1178e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2296ca1178e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2296ca1178e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2296ca1178e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2296ca1178e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2296ca1178e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2296ca1178e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2296ca1178e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2296ca1178e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2296ca1178e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2296ca1178e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2528397d459_0_8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2528397d459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2296ca1178e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2296ca1178e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2296ca1178e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2296ca1178e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2296ca1178e_0_1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2296ca1178e_0_1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2296ca1178e_0_1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2296ca1178e_0_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252cebd9db6_0_2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252cebd9db6_0_2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2296ca1178e_0_2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2296ca1178e_0_2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2296ca1178e_0_2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2296ca1178e_0_2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2296ca1178e_0_2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2296ca1178e_0_2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2296ca1178e_0_2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2296ca1178e_0_2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2296ca1178e_0_2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2296ca1178e_0_2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2528397d459_0_8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2528397d459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2296ca1178e_0_2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8" name="Google Shape;318;g2296ca1178e_0_2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2296ca1178e_0_3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2296ca1178e_0_3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2296ca1178e_0_3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9" name="Google Shape;329;g2296ca1178e_0_3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252cebd9db6_0_2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4" name="Google Shape;334;g252cebd9db6_0_2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252cebd9db6_0_2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9" name="Google Shape;339;g252cebd9db6_0_2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252cebd9db6_0_2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4" name="Google Shape;344;g252cebd9db6_0_2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252cebd9db6_0_2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9" name="Google Shape;349;g252cebd9db6_0_2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2296ca1178e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4" name="Google Shape;354;g2296ca1178e_0_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2296ca1178e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1" name="Google Shape;361;g2296ca1178e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2296ca1178e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7" name="Google Shape;367;g2296ca1178e_0_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2528397d459_0_9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2528397d459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2296ca1178e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3" name="Google Shape;373;g2296ca1178e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g2296ca1178e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9" name="Google Shape;379;g2296ca1178e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2296ca1178e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5" name="Google Shape;385;g2296ca1178e_0_7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252cebd9db6_0_2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0" name="Google Shape;390;g252cebd9db6_0_2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g252cebd9db6_0_5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5" name="Google Shape;405;g252cebd9db6_0_5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g2528397d459_0_4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0" name="Google Shape;410;g2528397d459_0_4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g2528397d459_0_45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7" name="Google Shape;417;g2528397d459_0_4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g2528397d459_0_46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3" name="Google Shape;423;g2528397d459_0_4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g2528397d459_0_46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9" name="Google Shape;429;g2528397d459_0_4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g2528397d459_0_47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5" name="Google Shape;435;g2528397d459_0_47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2528397d459_0_9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2528397d459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g2528397d459_0_47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1" name="Google Shape;441;g2528397d459_0_47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g2296ca1178e_0_9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7" name="Google Shape;447;g2296ca1178e_0_9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g252cebd9db6_0_42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51" name="Google Shape;451;g252cebd9db6_0_4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g252cebd9db6_0_42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58" name="Google Shape;458;g252cebd9db6_0_4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g252cebd9db6_0_43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64" name="Google Shape;464;g252cebd9db6_0_4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g252cebd9db6_0_43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71" name="Google Shape;471;g252cebd9db6_0_4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g252cebd9db6_0_44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78" name="Google Shape;478;g252cebd9db6_0_4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g252cebd9db6_0_44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84" name="Google Shape;484;g252cebd9db6_0_4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g252cebd9db6_0_4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1" name="Google Shape;491;g252cebd9db6_0_4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g252cebd9db6_0_4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5" name="Google Shape;495;g252cebd9db6_0_4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2528397d459_0_10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2528397d459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g252cebd9db6_0_5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2" name="Google Shape;502;g252cebd9db6_0_5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g252cebd9db6_0_5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7" name="Google Shape;507;g252cebd9db6_0_5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g252cebd9db6_0_4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1" name="Google Shape;511;g252cebd9db6_0_4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g252cebd9db6_0_4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8" name="Google Shape;518;g252cebd9db6_0_4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g252cebd9db6_0_5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3" name="Google Shape;523;g252cebd9db6_0_5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2528397d459_0_11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2528397d459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2528397d459_0_11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2528397d459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_2_1">
    <p:spTree>
      <p:nvGrpSpPr>
        <p:cNvPr id="50" name="Shape 50"/>
        <p:cNvGrpSpPr/>
        <p:nvPr/>
      </p:nvGrpSpPr>
      <p:grpSpPr>
        <a:xfrm>
          <a:off x="0" y="0"/>
          <a:ext cx="0" cy="0"/>
          <a:chOff x="0" y="0"/>
          <a:chExt cx="0" cy="0"/>
        </a:xfrm>
      </p:grpSpPr>
      <p:sp>
        <p:nvSpPr>
          <p:cNvPr id="51" name="Google Shape;51;p13"/>
          <p:cNvSpPr txBox="1"/>
          <p:nvPr>
            <p:ph type="ctrTitle"/>
          </p:nvPr>
        </p:nvSpPr>
        <p:spPr>
          <a:xfrm>
            <a:off x="685800" y="841772"/>
            <a:ext cx="7772400" cy="1790700"/>
          </a:xfrm>
          <a:prstGeom prst="rect">
            <a:avLst/>
          </a:prstGeom>
          <a:noFill/>
          <a:ln>
            <a:noFill/>
          </a:ln>
        </p:spPr>
        <p:txBody>
          <a:bodyPr anchorCtr="0" anchor="b" bIns="45700" lIns="91425" spcFirstLastPara="1" rIns="91425" wrap="square" tIns="45700">
            <a:normAutofit/>
          </a:bodyPr>
          <a:lstStyle>
            <a:lvl1pPr lvl="0" rtl="0" algn="ctr">
              <a:lnSpc>
                <a:spcPct val="90000"/>
              </a:lnSpc>
              <a:spcBef>
                <a:spcPts val="0"/>
              </a:spcBef>
              <a:spcAft>
                <a:spcPts val="0"/>
              </a:spcAft>
              <a:buClr>
                <a:schemeClr val="dk1"/>
              </a:buClr>
              <a:buSzPts val="6000"/>
              <a:buFont typeface="Calibri"/>
              <a:buNone/>
              <a:defRPr sz="6000"/>
            </a:lvl1pPr>
            <a:lvl2pPr lvl="1" rtl="0" algn="l">
              <a:lnSpc>
                <a:spcPct val="100000"/>
              </a:lnSpc>
              <a:spcBef>
                <a:spcPts val="0"/>
              </a:spcBef>
              <a:spcAft>
                <a:spcPts val="0"/>
              </a:spcAft>
              <a:buSzPts val="2400"/>
              <a:buNone/>
              <a:defRPr/>
            </a:lvl2pPr>
            <a:lvl3pPr lvl="2" rtl="0" algn="l">
              <a:lnSpc>
                <a:spcPct val="100000"/>
              </a:lnSpc>
              <a:spcBef>
                <a:spcPts val="0"/>
              </a:spcBef>
              <a:spcAft>
                <a:spcPts val="0"/>
              </a:spcAft>
              <a:buSzPts val="2400"/>
              <a:buNone/>
              <a:defRPr/>
            </a:lvl3pPr>
            <a:lvl4pPr lvl="3" rtl="0" algn="l">
              <a:lnSpc>
                <a:spcPct val="100000"/>
              </a:lnSpc>
              <a:spcBef>
                <a:spcPts val="0"/>
              </a:spcBef>
              <a:spcAft>
                <a:spcPts val="0"/>
              </a:spcAft>
              <a:buSzPts val="2400"/>
              <a:buNone/>
              <a:defRPr/>
            </a:lvl4pPr>
            <a:lvl5pPr lvl="4" rtl="0" algn="l">
              <a:lnSpc>
                <a:spcPct val="100000"/>
              </a:lnSpc>
              <a:spcBef>
                <a:spcPts val="0"/>
              </a:spcBef>
              <a:spcAft>
                <a:spcPts val="0"/>
              </a:spcAft>
              <a:buSzPts val="2400"/>
              <a:buNone/>
              <a:defRPr/>
            </a:lvl5pPr>
            <a:lvl6pPr lvl="5" rtl="0" algn="l">
              <a:lnSpc>
                <a:spcPct val="100000"/>
              </a:lnSpc>
              <a:spcBef>
                <a:spcPts val="0"/>
              </a:spcBef>
              <a:spcAft>
                <a:spcPts val="0"/>
              </a:spcAft>
              <a:buSzPts val="2400"/>
              <a:buNone/>
              <a:defRPr/>
            </a:lvl6pPr>
            <a:lvl7pPr lvl="6" rtl="0" algn="l">
              <a:lnSpc>
                <a:spcPct val="100000"/>
              </a:lnSpc>
              <a:spcBef>
                <a:spcPts val="0"/>
              </a:spcBef>
              <a:spcAft>
                <a:spcPts val="0"/>
              </a:spcAft>
              <a:buSzPts val="2400"/>
              <a:buNone/>
              <a:defRPr/>
            </a:lvl7pPr>
            <a:lvl8pPr lvl="7" rtl="0" algn="l">
              <a:lnSpc>
                <a:spcPct val="100000"/>
              </a:lnSpc>
              <a:spcBef>
                <a:spcPts val="0"/>
              </a:spcBef>
              <a:spcAft>
                <a:spcPts val="0"/>
              </a:spcAft>
              <a:buSzPts val="2400"/>
              <a:buNone/>
              <a:defRPr/>
            </a:lvl8pPr>
            <a:lvl9pPr lvl="8" rtl="0" algn="l">
              <a:lnSpc>
                <a:spcPct val="100000"/>
              </a:lnSpc>
              <a:spcBef>
                <a:spcPts val="0"/>
              </a:spcBef>
              <a:spcAft>
                <a:spcPts val="0"/>
              </a:spcAft>
              <a:buSzPts val="2400"/>
              <a:buNone/>
              <a:defRPr/>
            </a:lvl9pPr>
          </a:lstStyle>
          <a:p/>
        </p:txBody>
      </p:sp>
      <p:sp>
        <p:nvSpPr>
          <p:cNvPr id="52" name="Google Shape;52;p13"/>
          <p:cNvSpPr txBox="1"/>
          <p:nvPr>
            <p:ph idx="1" type="subTitle"/>
          </p:nvPr>
        </p:nvSpPr>
        <p:spPr>
          <a:xfrm>
            <a:off x="1143000" y="2701528"/>
            <a:ext cx="6858000" cy="1241700"/>
          </a:xfrm>
          <a:prstGeom prst="rect">
            <a:avLst/>
          </a:prstGeom>
          <a:noFill/>
          <a:ln>
            <a:noFill/>
          </a:ln>
        </p:spPr>
        <p:txBody>
          <a:bodyPr anchorCtr="0" anchor="t" bIns="45700" lIns="91425" spcFirstLastPara="1" rIns="91425" wrap="square" tIns="45700">
            <a:normAutofit/>
          </a:bodyPr>
          <a:lstStyle>
            <a:lvl1pPr lvl="0" rtl="0" algn="ctr">
              <a:lnSpc>
                <a:spcPct val="90000"/>
              </a:lnSpc>
              <a:spcBef>
                <a:spcPts val="1000"/>
              </a:spcBef>
              <a:spcAft>
                <a:spcPts val="0"/>
              </a:spcAft>
              <a:buClr>
                <a:schemeClr val="dk1"/>
              </a:buClr>
              <a:buSzPts val="2400"/>
              <a:buNone/>
              <a:defRPr sz="2400"/>
            </a:lvl1pPr>
            <a:lvl2pPr lvl="1" rtl="0" algn="ctr">
              <a:lnSpc>
                <a:spcPct val="90000"/>
              </a:lnSpc>
              <a:spcBef>
                <a:spcPts val="500"/>
              </a:spcBef>
              <a:spcAft>
                <a:spcPts val="0"/>
              </a:spcAft>
              <a:buClr>
                <a:schemeClr val="dk1"/>
              </a:buClr>
              <a:buSzPts val="2000"/>
              <a:buNone/>
              <a:defRPr sz="2000"/>
            </a:lvl2pPr>
            <a:lvl3pPr lvl="2" rtl="0" algn="ctr">
              <a:lnSpc>
                <a:spcPct val="90000"/>
              </a:lnSpc>
              <a:spcBef>
                <a:spcPts val="500"/>
              </a:spcBef>
              <a:spcAft>
                <a:spcPts val="0"/>
              </a:spcAft>
              <a:buClr>
                <a:schemeClr val="dk1"/>
              </a:buClr>
              <a:buSzPts val="1800"/>
              <a:buNone/>
              <a:defRPr sz="1800"/>
            </a:lvl3pPr>
            <a:lvl4pPr lvl="3" rtl="0" algn="ctr">
              <a:lnSpc>
                <a:spcPct val="90000"/>
              </a:lnSpc>
              <a:spcBef>
                <a:spcPts val="500"/>
              </a:spcBef>
              <a:spcAft>
                <a:spcPts val="0"/>
              </a:spcAft>
              <a:buClr>
                <a:schemeClr val="dk1"/>
              </a:buClr>
              <a:buSzPts val="1600"/>
              <a:buNone/>
              <a:defRPr sz="1600"/>
            </a:lvl4pPr>
            <a:lvl5pPr lvl="4" rtl="0" algn="ctr">
              <a:lnSpc>
                <a:spcPct val="90000"/>
              </a:lnSpc>
              <a:spcBef>
                <a:spcPts val="500"/>
              </a:spcBef>
              <a:spcAft>
                <a:spcPts val="0"/>
              </a:spcAft>
              <a:buClr>
                <a:schemeClr val="dk1"/>
              </a:buClr>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sp>
        <p:nvSpPr>
          <p:cNvPr id="53" name="Google Shape;53;p13"/>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4" name="Google Shape;54;p13"/>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5" name="Google Shape;55;p13"/>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00AE9D"/>
                </a:solidFill>
                <a:latin typeface="Karla"/>
                <a:ea typeface="Karla"/>
                <a:cs typeface="Karla"/>
                <a:sym typeface="Karla"/>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00AE9D"/>
                </a:solidFill>
                <a:latin typeface="Karla"/>
                <a:ea typeface="Karla"/>
                <a:cs typeface="Karla"/>
                <a:sym typeface="Karla"/>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00AE9D"/>
                </a:solidFill>
                <a:latin typeface="Karla"/>
                <a:ea typeface="Karla"/>
                <a:cs typeface="Karla"/>
                <a:sym typeface="Karla"/>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00AE9D"/>
                </a:solidFill>
                <a:latin typeface="Karla"/>
                <a:ea typeface="Karla"/>
                <a:cs typeface="Karla"/>
                <a:sym typeface="Karla"/>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00AE9D"/>
                </a:solidFill>
                <a:latin typeface="Karla"/>
                <a:ea typeface="Karla"/>
                <a:cs typeface="Karla"/>
                <a:sym typeface="Karla"/>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00AE9D"/>
                </a:solidFill>
                <a:latin typeface="Karla"/>
                <a:ea typeface="Karla"/>
                <a:cs typeface="Karla"/>
                <a:sym typeface="Karla"/>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00AE9D"/>
                </a:solidFill>
                <a:latin typeface="Karla"/>
                <a:ea typeface="Karla"/>
                <a:cs typeface="Karla"/>
                <a:sym typeface="Karla"/>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00AE9D"/>
                </a:solidFill>
                <a:latin typeface="Karla"/>
                <a:ea typeface="Karla"/>
                <a:cs typeface="Karla"/>
                <a:sym typeface="Karla"/>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00AE9D"/>
                </a:solidFill>
                <a:latin typeface="Karla"/>
                <a:ea typeface="Karla"/>
                <a:cs typeface="Karla"/>
                <a:sym typeface="Karl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spTree>
      <p:nvGrpSpPr>
        <p:cNvPr id="56" name="Shape 56"/>
        <p:cNvGrpSpPr/>
        <p:nvPr/>
      </p:nvGrpSpPr>
      <p:grpSpPr>
        <a:xfrm>
          <a:off x="0" y="0"/>
          <a:ext cx="0" cy="0"/>
          <a:chOff x="0" y="0"/>
          <a:chExt cx="0" cy="0"/>
        </a:xfrm>
      </p:grpSpPr>
      <p:sp>
        <p:nvSpPr>
          <p:cNvPr id="57" name="Google Shape;57;p14"/>
          <p:cNvSpPr/>
          <p:nvPr/>
        </p:nvSpPr>
        <p:spPr>
          <a:xfrm>
            <a:off x="6025" y="301575"/>
            <a:ext cx="9150050" cy="4496748"/>
          </a:xfrm>
          <a:custGeom>
            <a:rect b="b" l="l" r="r" t="t"/>
            <a:pathLst>
              <a:path extrusionOk="0" h="149344" w="366002">
                <a:moveTo>
                  <a:pt x="0" y="55491"/>
                </a:moveTo>
                <a:lnTo>
                  <a:pt x="0" y="107122"/>
                </a:lnTo>
                <a:lnTo>
                  <a:pt x="96507" y="149344"/>
                </a:lnTo>
                <a:lnTo>
                  <a:pt x="366002" y="116290"/>
                </a:lnTo>
                <a:lnTo>
                  <a:pt x="366002" y="40050"/>
                </a:lnTo>
                <a:lnTo>
                  <a:pt x="274079" y="0"/>
                </a:lnTo>
                <a:close/>
              </a:path>
            </a:pathLst>
          </a:custGeom>
          <a:solidFill>
            <a:srgbClr val="004C52"/>
          </a:solidFill>
          <a:ln>
            <a:noFill/>
          </a:ln>
        </p:spPr>
      </p:sp>
      <p:sp>
        <p:nvSpPr>
          <p:cNvPr id="58" name="Google Shape;58;p14"/>
          <p:cNvSpPr/>
          <p:nvPr/>
        </p:nvSpPr>
        <p:spPr>
          <a:xfrm>
            <a:off x="0" y="1580113"/>
            <a:ext cx="9144000" cy="3341668"/>
          </a:xfrm>
          <a:custGeom>
            <a:rect b="b" l="l" r="r" t="t"/>
            <a:pathLst>
              <a:path extrusionOk="0" h="110982" w="365760">
                <a:moveTo>
                  <a:pt x="0" y="0"/>
                </a:moveTo>
                <a:lnTo>
                  <a:pt x="0" y="54526"/>
                </a:lnTo>
                <a:lnTo>
                  <a:pt x="317748" y="110982"/>
                </a:lnTo>
                <a:lnTo>
                  <a:pt x="365760" y="84202"/>
                </a:lnTo>
                <a:lnTo>
                  <a:pt x="365760" y="26780"/>
                </a:lnTo>
                <a:close/>
              </a:path>
            </a:pathLst>
          </a:custGeom>
          <a:solidFill>
            <a:srgbClr val="00AE9D">
              <a:alpha val="82750"/>
            </a:srgbClr>
          </a:solidFill>
          <a:ln>
            <a:noFill/>
          </a:ln>
        </p:spPr>
      </p:sp>
      <p:sp>
        <p:nvSpPr>
          <p:cNvPr id="59" name="Google Shape;59;p14"/>
          <p:cNvSpPr/>
          <p:nvPr/>
        </p:nvSpPr>
        <p:spPr>
          <a:xfrm>
            <a:off x="-5900" y="410541"/>
            <a:ext cx="9144152" cy="4453149"/>
          </a:xfrm>
          <a:custGeom>
            <a:rect b="b" l="l" r="r" t="t"/>
            <a:pathLst>
              <a:path extrusionOk="0" h="147896" w="365036">
                <a:moveTo>
                  <a:pt x="365036" y="21714"/>
                </a:moveTo>
                <a:lnTo>
                  <a:pt x="87097" y="0"/>
                </a:lnTo>
                <a:lnTo>
                  <a:pt x="0" y="57421"/>
                </a:lnTo>
                <a:lnTo>
                  <a:pt x="0" y="117255"/>
                </a:lnTo>
                <a:lnTo>
                  <a:pt x="241266" y="147896"/>
                </a:lnTo>
                <a:lnTo>
                  <a:pt x="365036" y="112913"/>
                </a:lnTo>
                <a:close/>
              </a:path>
            </a:pathLst>
          </a:custGeom>
          <a:solidFill>
            <a:srgbClr val="ABE33F">
              <a:alpha val="80390"/>
            </a:srgbClr>
          </a:solidFill>
          <a:ln>
            <a:noFill/>
          </a:ln>
        </p:spPr>
      </p:sp>
      <p:sp>
        <p:nvSpPr>
          <p:cNvPr id="60" name="Google Shape;60;p14"/>
          <p:cNvSpPr txBox="1"/>
          <p:nvPr>
            <p:ph idx="1" type="body"/>
          </p:nvPr>
        </p:nvSpPr>
        <p:spPr>
          <a:xfrm>
            <a:off x="1833775" y="2314200"/>
            <a:ext cx="5476500" cy="819900"/>
          </a:xfrm>
          <a:prstGeom prst="rect">
            <a:avLst/>
          </a:prstGeom>
          <a:noFill/>
          <a:ln>
            <a:noFill/>
          </a:ln>
        </p:spPr>
        <p:txBody>
          <a:bodyPr anchorCtr="0" anchor="ctr" bIns="91425" lIns="91425" spcFirstLastPara="1" rIns="91425" wrap="square" tIns="91425">
            <a:noAutofit/>
          </a:bodyPr>
          <a:lstStyle>
            <a:lvl1pPr indent="-381000" lvl="0" marL="457200" rtl="0" algn="ctr">
              <a:lnSpc>
                <a:spcPct val="100000"/>
              </a:lnSpc>
              <a:spcBef>
                <a:spcPts val="600"/>
              </a:spcBef>
              <a:spcAft>
                <a:spcPts val="0"/>
              </a:spcAft>
              <a:buClr>
                <a:srgbClr val="FFFFFF"/>
              </a:buClr>
              <a:buSzPts val="2400"/>
              <a:buChar char="◆"/>
              <a:defRPr b="1" i="1">
                <a:solidFill>
                  <a:srgbClr val="FFFFFF"/>
                </a:solidFill>
              </a:defRPr>
            </a:lvl1pPr>
            <a:lvl2pPr indent="-381000" lvl="1" marL="914400" rtl="0" algn="ctr">
              <a:lnSpc>
                <a:spcPct val="100000"/>
              </a:lnSpc>
              <a:spcBef>
                <a:spcPts val="0"/>
              </a:spcBef>
              <a:spcAft>
                <a:spcPts val="0"/>
              </a:spcAft>
              <a:buClr>
                <a:srgbClr val="FFFFFF"/>
              </a:buClr>
              <a:buSzPts val="2400"/>
              <a:buChar char="◆"/>
              <a:defRPr b="1" i="1">
                <a:solidFill>
                  <a:srgbClr val="FFFFFF"/>
                </a:solidFill>
              </a:defRPr>
            </a:lvl2pPr>
            <a:lvl3pPr indent="-381000" lvl="2" marL="1371600" rtl="0" algn="ctr">
              <a:lnSpc>
                <a:spcPct val="100000"/>
              </a:lnSpc>
              <a:spcBef>
                <a:spcPts val="0"/>
              </a:spcBef>
              <a:spcAft>
                <a:spcPts val="0"/>
              </a:spcAft>
              <a:buClr>
                <a:srgbClr val="FFFFFF"/>
              </a:buClr>
              <a:buSzPts val="2400"/>
              <a:buChar char="◇"/>
              <a:defRPr b="1" i="1">
                <a:solidFill>
                  <a:srgbClr val="FFFFFF"/>
                </a:solidFill>
              </a:defRPr>
            </a:lvl3pPr>
            <a:lvl4pPr indent="-381000" lvl="3" marL="1828800" rtl="0" algn="ctr">
              <a:lnSpc>
                <a:spcPct val="100000"/>
              </a:lnSpc>
              <a:spcBef>
                <a:spcPts val="0"/>
              </a:spcBef>
              <a:spcAft>
                <a:spcPts val="0"/>
              </a:spcAft>
              <a:buClr>
                <a:srgbClr val="FFFFFF"/>
              </a:buClr>
              <a:buSzPts val="2400"/>
              <a:buChar char="●"/>
              <a:defRPr b="1" i="1">
                <a:solidFill>
                  <a:srgbClr val="FFFFFF"/>
                </a:solidFill>
              </a:defRPr>
            </a:lvl4pPr>
            <a:lvl5pPr indent="-381000" lvl="4" marL="2286000" rtl="0" algn="ctr">
              <a:lnSpc>
                <a:spcPct val="100000"/>
              </a:lnSpc>
              <a:spcBef>
                <a:spcPts val="0"/>
              </a:spcBef>
              <a:spcAft>
                <a:spcPts val="0"/>
              </a:spcAft>
              <a:buClr>
                <a:srgbClr val="FFFFFF"/>
              </a:buClr>
              <a:buSzPts val="2400"/>
              <a:buChar char="○"/>
              <a:defRPr b="1" i="1">
                <a:solidFill>
                  <a:srgbClr val="FFFFFF"/>
                </a:solidFill>
              </a:defRPr>
            </a:lvl5pPr>
            <a:lvl6pPr indent="-381000" lvl="5" marL="2743200" rtl="0" algn="ctr">
              <a:lnSpc>
                <a:spcPct val="100000"/>
              </a:lnSpc>
              <a:spcBef>
                <a:spcPts val="0"/>
              </a:spcBef>
              <a:spcAft>
                <a:spcPts val="0"/>
              </a:spcAft>
              <a:buClr>
                <a:srgbClr val="FFFFFF"/>
              </a:buClr>
              <a:buSzPts val="2400"/>
              <a:buChar char="■"/>
              <a:defRPr b="1" i="1">
                <a:solidFill>
                  <a:srgbClr val="FFFFFF"/>
                </a:solidFill>
              </a:defRPr>
            </a:lvl6pPr>
            <a:lvl7pPr indent="-381000" lvl="6" marL="3200400" rtl="0" algn="ctr">
              <a:lnSpc>
                <a:spcPct val="100000"/>
              </a:lnSpc>
              <a:spcBef>
                <a:spcPts val="0"/>
              </a:spcBef>
              <a:spcAft>
                <a:spcPts val="0"/>
              </a:spcAft>
              <a:buClr>
                <a:srgbClr val="FFFFFF"/>
              </a:buClr>
              <a:buSzPts val="2400"/>
              <a:buChar char="●"/>
              <a:defRPr b="1" i="1">
                <a:solidFill>
                  <a:srgbClr val="FFFFFF"/>
                </a:solidFill>
              </a:defRPr>
            </a:lvl7pPr>
            <a:lvl8pPr indent="-381000" lvl="7" marL="3657600" rtl="0" algn="ctr">
              <a:lnSpc>
                <a:spcPct val="100000"/>
              </a:lnSpc>
              <a:spcBef>
                <a:spcPts val="0"/>
              </a:spcBef>
              <a:spcAft>
                <a:spcPts val="0"/>
              </a:spcAft>
              <a:buClr>
                <a:srgbClr val="FFFFFF"/>
              </a:buClr>
              <a:buSzPts val="2400"/>
              <a:buChar char="○"/>
              <a:defRPr b="1" i="1">
                <a:solidFill>
                  <a:srgbClr val="FFFFFF"/>
                </a:solidFill>
              </a:defRPr>
            </a:lvl8pPr>
            <a:lvl9pPr indent="-381000" lvl="8" marL="4114800" rtl="0" algn="ctr">
              <a:lnSpc>
                <a:spcPct val="100000"/>
              </a:lnSpc>
              <a:spcBef>
                <a:spcPts val="0"/>
              </a:spcBef>
              <a:spcAft>
                <a:spcPts val="0"/>
              </a:spcAft>
              <a:buClr>
                <a:srgbClr val="FFFFFF"/>
              </a:buClr>
              <a:buSzPts val="2400"/>
              <a:buChar char="■"/>
              <a:defRPr b="1" i="1">
                <a:solidFill>
                  <a:srgbClr val="FFFFFF"/>
                </a:solidFill>
              </a:defRPr>
            </a:lvl9pPr>
          </a:lstStyle>
          <a:p/>
        </p:txBody>
      </p:sp>
      <p:sp>
        <p:nvSpPr>
          <p:cNvPr id="61" name="Google Shape;61;p14"/>
          <p:cNvSpPr txBox="1"/>
          <p:nvPr/>
        </p:nvSpPr>
        <p:spPr>
          <a:xfrm>
            <a:off x="3593400" y="1086169"/>
            <a:ext cx="1957200" cy="653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6000"/>
              <a:buFont typeface="Arial"/>
              <a:buNone/>
            </a:pPr>
            <a:r>
              <a:rPr b="1" i="0" lang="en" sz="6000" u="none" cap="none" strike="noStrike">
                <a:solidFill>
                  <a:srgbClr val="FFFFFF"/>
                </a:solidFill>
                <a:latin typeface="Raleway"/>
                <a:ea typeface="Raleway"/>
                <a:cs typeface="Raleway"/>
                <a:sym typeface="Raleway"/>
              </a:rPr>
              <a:t>“</a:t>
            </a:r>
            <a:endParaRPr b="1" i="0" sz="6000" u="none" cap="none" strike="noStrike">
              <a:solidFill>
                <a:srgbClr val="FFFFFF"/>
              </a:solidFill>
              <a:latin typeface="Raleway"/>
              <a:ea typeface="Raleway"/>
              <a:cs typeface="Raleway"/>
              <a:sym typeface="Raleway"/>
            </a:endParaRPr>
          </a:p>
        </p:txBody>
      </p:sp>
      <p:sp>
        <p:nvSpPr>
          <p:cNvPr id="62" name="Google Shape;62;p14"/>
          <p:cNvSpPr/>
          <p:nvPr/>
        </p:nvSpPr>
        <p:spPr>
          <a:xfrm>
            <a:off x="4179900" y="1041875"/>
            <a:ext cx="784200" cy="784200"/>
          </a:xfrm>
          <a:prstGeom prst="diamond">
            <a:avLst/>
          </a:prstGeom>
          <a:noFill/>
          <a:ln cap="flat" cmpd="sng" w="28575">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p14"/>
          <p:cNvSpPr txBox="1"/>
          <p:nvPr>
            <p:ph idx="12" type="sldNum"/>
          </p:nvPr>
        </p:nvSpPr>
        <p:spPr>
          <a:xfrm>
            <a:off x="27122"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200"/>
              <a:buFont typeface="Arial"/>
              <a:buNone/>
              <a:defRPr b="0" i="0" sz="1200" u="none" cap="none" strike="noStrike">
                <a:solidFill>
                  <a:srgbClr val="FFFFFF"/>
                </a:solidFill>
                <a:latin typeface="Karla"/>
                <a:ea typeface="Karla"/>
                <a:cs typeface="Karla"/>
                <a:sym typeface="Karla"/>
              </a:defRPr>
            </a:lvl1pPr>
            <a:lvl2pPr indent="0" lvl="1" marL="0" marR="0" rtl="0" algn="l">
              <a:lnSpc>
                <a:spcPct val="100000"/>
              </a:lnSpc>
              <a:spcBef>
                <a:spcPts val="0"/>
              </a:spcBef>
              <a:spcAft>
                <a:spcPts val="0"/>
              </a:spcAft>
              <a:buClr>
                <a:srgbClr val="000000"/>
              </a:buClr>
              <a:buSzPts val="1200"/>
              <a:buFont typeface="Arial"/>
              <a:buNone/>
              <a:defRPr b="0" i="0" sz="1200" u="none" cap="none" strike="noStrike">
                <a:solidFill>
                  <a:srgbClr val="FFFFFF"/>
                </a:solidFill>
                <a:latin typeface="Karla"/>
                <a:ea typeface="Karla"/>
                <a:cs typeface="Karla"/>
                <a:sym typeface="Karla"/>
              </a:defRPr>
            </a:lvl2pPr>
            <a:lvl3pPr indent="0" lvl="2" marL="0" marR="0" rtl="0" algn="l">
              <a:lnSpc>
                <a:spcPct val="100000"/>
              </a:lnSpc>
              <a:spcBef>
                <a:spcPts val="0"/>
              </a:spcBef>
              <a:spcAft>
                <a:spcPts val="0"/>
              </a:spcAft>
              <a:buClr>
                <a:srgbClr val="000000"/>
              </a:buClr>
              <a:buSzPts val="1200"/>
              <a:buFont typeface="Arial"/>
              <a:buNone/>
              <a:defRPr b="0" i="0" sz="1200" u="none" cap="none" strike="noStrike">
                <a:solidFill>
                  <a:srgbClr val="FFFFFF"/>
                </a:solidFill>
                <a:latin typeface="Karla"/>
                <a:ea typeface="Karla"/>
                <a:cs typeface="Karla"/>
                <a:sym typeface="Karla"/>
              </a:defRPr>
            </a:lvl3pPr>
            <a:lvl4pPr indent="0" lvl="3" marL="0" marR="0" rtl="0" algn="l">
              <a:lnSpc>
                <a:spcPct val="100000"/>
              </a:lnSpc>
              <a:spcBef>
                <a:spcPts val="0"/>
              </a:spcBef>
              <a:spcAft>
                <a:spcPts val="0"/>
              </a:spcAft>
              <a:buClr>
                <a:srgbClr val="000000"/>
              </a:buClr>
              <a:buSzPts val="1200"/>
              <a:buFont typeface="Arial"/>
              <a:buNone/>
              <a:defRPr b="0" i="0" sz="1200" u="none" cap="none" strike="noStrike">
                <a:solidFill>
                  <a:srgbClr val="FFFFFF"/>
                </a:solidFill>
                <a:latin typeface="Karla"/>
                <a:ea typeface="Karla"/>
                <a:cs typeface="Karla"/>
                <a:sym typeface="Karla"/>
              </a:defRPr>
            </a:lvl4pPr>
            <a:lvl5pPr indent="0" lvl="4" marL="0" marR="0" rtl="0" algn="l">
              <a:lnSpc>
                <a:spcPct val="100000"/>
              </a:lnSpc>
              <a:spcBef>
                <a:spcPts val="0"/>
              </a:spcBef>
              <a:spcAft>
                <a:spcPts val="0"/>
              </a:spcAft>
              <a:buClr>
                <a:srgbClr val="000000"/>
              </a:buClr>
              <a:buSzPts val="1200"/>
              <a:buFont typeface="Arial"/>
              <a:buNone/>
              <a:defRPr b="0" i="0" sz="1200" u="none" cap="none" strike="noStrike">
                <a:solidFill>
                  <a:srgbClr val="FFFFFF"/>
                </a:solidFill>
                <a:latin typeface="Karla"/>
                <a:ea typeface="Karla"/>
                <a:cs typeface="Karla"/>
                <a:sym typeface="Karla"/>
              </a:defRPr>
            </a:lvl5pPr>
            <a:lvl6pPr indent="0" lvl="5" marL="0" marR="0" rtl="0" algn="l">
              <a:lnSpc>
                <a:spcPct val="100000"/>
              </a:lnSpc>
              <a:spcBef>
                <a:spcPts val="0"/>
              </a:spcBef>
              <a:spcAft>
                <a:spcPts val="0"/>
              </a:spcAft>
              <a:buClr>
                <a:srgbClr val="000000"/>
              </a:buClr>
              <a:buSzPts val="1200"/>
              <a:buFont typeface="Arial"/>
              <a:buNone/>
              <a:defRPr b="0" i="0" sz="1200" u="none" cap="none" strike="noStrike">
                <a:solidFill>
                  <a:srgbClr val="FFFFFF"/>
                </a:solidFill>
                <a:latin typeface="Karla"/>
                <a:ea typeface="Karla"/>
                <a:cs typeface="Karla"/>
                <a:sym typeface="Karla"/>
              </a:defRPr>
            </a:lvl6pPr>
            <a:lvl7pPr indent="0" lvl="6" marL="0" marR="0" rtl="0" algn="l">
              <a:lnSpc>
                <a:spcPct val="100000"/>
              </a:lnSpc>
              <a:spcBef>
                <a:spcPts val="0"/>
              </a:spcBef>
              <a:spcAft>
                <a:spcPts val="0"/>
              </a:spcAft>
              <a:buClr>
                <a:srgbClr val="000000"/>
              </a:buClr>
              <a:buSzPts val="1200"/>
              <a:buFont typeface="Arial"/>
              <a:buNone/>
              <a:defRPr b="0" i="0" sz="1200" u="none" cap="none" strike="noStrike">
                <a:solidFill>
                  <a:srgbClr val="FFFFFF"/>
                </a:solidFill>
                <a:latin typeface="Karla"/>
                <a:ea typeface="Karla"/>
                <a:cs typeface="Karla"/>
                <a:sym typeface="Karla"/>
              </a:defRPr>
            </a:lvl7pPr>
            <a:lvl8pPr indent="0" lvl="7" marL="0" marR="0" rtl="0" algn="l">
              <a:lnSpc>
                <a:spcPct val="100000"/>
              </a:lnSpc>
              <a:spcBef>
                <a:spcPts val="0"/>
              </a:spcBef>
              <a:spcAft>
                <a:spcPts val="0"/>
              </a:spcAft>
              <a:buClr>
                <a:srgbClr val="000000"/>
              </a:buClr>
              <a:buSzPts val="1200"/>
              <a:buFont typeface="Arial"/>
              <a:buNone/>
              <a:defRPr b="0" i="0" sz="1200" u="none" cap="none" strike="noStrike">
                <a:solidFill>
                  <a:srgbClr val="FFFFFF"/>
                </a:solidFill>
                <a:latin typeface="Karla"/>
                <a:ea typeface="Karla"/>
                <a:cs typeface="Karla"/>
                <a:sym typeface="Karla"/>
              </a:defRPr>
            </a:lvl8pPr>
            <a:lvl9pPr indent="0" lvl="8" marL="0" marR="0" rtl="0" algn="l">
              <a:lnSpc>
                <a:spcPct val="100000"/>
              </a:lnSpc>
              <a:spcBef>
                <a:spcPts val="0"/>
              </a:spcBef>
              <a:spcAft>
                <a:spcPts val="0"/>
              </a:spcAft>
              <a:buClr>
                <a:srgbClr val="000000"/>
              </a:buClr>
              <a:buSzPts val="1200"/>
              <a:buFont typeface="Arial"/>
              <a:buNone/>
              <a:defRPr b="0" i="0" sz="1200" u="none" cap="none" strike="noStrike">
                <a:solidFill>
                  <a:srgbClr val="FFFFFF"/>
                </a:solidFill>
                <a:latin typeface="Karla"/>
                <a:ea typeface="Karla"/>
                <a:cs typeface="Karla"/>
                <a:sym typeface="Karla"/>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_2">
    <p:bg>
      <p:bgPr>
        <a:solidFill>
          <a:srgbClr val="ABE33F"/>
        </a:solidFill>
      </p:bgPr>
    </p:bg>
    <p:spTree>
      <p:nvGrpSpPr>
        <p:cNvPr id="64" name="Shape 64"/>
        <p:cNvGrpSpPr/>
        <p:nvPr/>
      </p:nvGrpSpPr>
      <p:grpSpPr>
        <a:xfrm>
          <a:off x="0" y="0"/>
          <a:ext cx="0" cy="0"/>
          <a:chOff x="0" y="0"/>
          <a:chExt cx="0" cy="0"/>
        </a:xfrm>
      </p:grpSpPr>
      <p:sp>
        <p:nvSpPr>
          <p:cNvPr id="65" name="Google Shape;65;p15"/>
          <p:cNvSpPr/>
          <p:nvPr/>
        </p:nvSpPr>
        <p:spPr>
          <a:xfrm flipH="1">
            <a:off x="6025" y="301575"/>
            <a:ext cx="9150050" cy="4496748"/>
          </a:xfrm>
          <a:custGeom>
            <a:rect b="b" l="l" r="r" t="t"/>
            <a:pathLst>
              <a:path extrusionOk="0" h="149344" w="366002">
                <a:moveTo>
                  <a:pt x="0" y="55491"/>
                </a:moveTo>
                <a:lnTo>
                  <a:pt x="0" y="107122"/>
                </a:lnTo>
                <a:lnTo>
                  <a:pt x="96507" y="149344"/>
                </a:lnTo>
                <a:lnTo>
                  <a:pt x="366002" y="116290"/>
                </a:lnTo>
                <a:lnTo>
                  <a:pt x="366002" y="40050"/>
                </a:lnTo>
                <a:lnTo>
                  <a:pt x="274079" y="0"/>
                </a:lnTo>
                <a:close/>
              </a:path>
            </a:pathLst>
          </a:custGeom>
          <a:solidFill>
            <a:srgbClr val="004C52"/>
          </a:solidFill>
          <a:ln>
            <a:noFill/>
          </a:ln>
        </p:spPr>
      </p:sp>
      <p:sp>
        <p:nvSpPr>
          <p:cNvPr id="66" name="Google Shape;66;p15"/>
          <p:cNvSpPr/>
          <p:nvPr/>
        </p:nvSpPr>
        <p:spPr>
          <a:xfrm>
            <a:off x="-5900" y="753950"/>
            <a:ext cx="9144150" cy="3769800"/>
          </a:xfrm>
          <a:custGeom>
            <a:rect b="b" l="l" r="r" t="t"/>
            <a:pathLst>
              <a:path extrusionOk="0" h="150792" w="365766">
                <a:moveTo>
                  <a:pt x="365766" y="12416"/>
                </a:moveTo>
                <a:lnTo>
                  <a:pt x="289997" y="0"/>
                </a:lnTo>
                <a:lnTo>
                  <a:pt x="0" y="55421"/>
                </a:lnTo>
                <a:lnTo>
                  <a:pt x="0" y="127486"/>
                </a:lnTo>
                <a:lnTo>
                  <a:pt x="70927" y="150792"/>
                </a:lnTo>
                <a:lnTo>
                  <a:pt x="365766" y="122256"/>
                </a:lnTo>
                <a:close/>
              </a:path>
            </a:pathLst>
          </a:custGeom>
          <a:solidFill>
            <a:srgbClr val="00AE9D">
              <a:alpha val="25880"/>
            </a:srgbClr>
          </a:solidFill>
          <a:ln>
            <a:noFill/>
          </a:ln>
        </p:spPr>
      </p:sp>
      <p:sp>
        <p:nvSpPr>
          <p:cNvPr id="67" name="Google Shape;67;p15"/>
          <p:cNvSpPr/>
          <p:nvPr/>
        </p:nvSpPr>
        <p:spPr>
          <a:xfrm>
            <a:off x="0" y="1351100"/>
            <a:ext cx="9156075" cy="2889063"/>
          </a:xfrm>
          <a:custGeom>
            <a:rect b="b" l="l" r="r" t="t"/>
            <a:pathLst>
              <a:path extrusionOk="0" h="106157" w="366243">
                <a:moveTo>
                  <a:pt x="241" y="0"/>
                </a:moveTo>
                <a:lnTo>
                  <a:pt x="0" y="77929"/>
                </a:lnTo>
                <a:lnTo>
                  <a:pt x="366243" y="106157"/>
                </a:lnTo>
                <a:lnTo>
                  <a:pt x="366243" y="4102"/>
                </a:lnTo>
                <a:close/>
              </a:path>
            </a:pathLst>
          </a:custGeom>
          <a:solidFill>
            <a:srgbClr val="00AE9D">
              <a:alpha val="82750"/>
            </a:srgbClr>
          </a:solidFill>
          <a:ln>
            <a:noFill/>
          </a:ln>
        </p:spPr>
      </p:sp>
      <p:sp>
        <p:nvSpPr>
          <p:cNvPr id="68" name="Google Shape;68;p15"/>
          <p:cNvSpPr txBox="1"/>
          <p:nvPr>
            <p:ph type="ctrTitle"/>
          </p:nvPr>
        </p:nvSpPr>
        <p:spPr>
          <a:xfrm>
            <a:off x="1815525" y="2040550"/>
            <a:ext cx="5513100" cy="1159800"/>
          </a:xfrm>
          <a:prstGeom prst="rect">
            <a:avLst/>
          </a:prstGeom>
          <a:noFill/>
          <a:ln>
            <a:noFill/>
          </a:ln>
        </p:spPr>
        <p:txBody>
          <a:bodyPr anchorCtr="0" anchor="b" bIns="91425" lIns="91425" spcFirstLastPara="1" rIns="91425" wrap="square" tIns="91425">
            <a:noAutofit/>
          </a:bodyPr>
          <a:lstStyle>
            <a:lvl1pPr lvl="0" rtl="0" algn="ctr">
              <a:lnSpc>
                <a:spcPct val="100000"/>
              </a:lnSpc>
              <a:spcBef>
                <a:spcPts val="0"/>
              </a:spcBef>
              <a:spcAft>
                <a:spcPts val="0"/>
              </a:spcAft>
              <a:buSzPts val="3600"/>
              <a:buNone/>
              <a:defRPr sz="3600"/>
            </a:lvl1pPr>
            <a:lvl2pPr lvl="1" rtl="0" algn="ctr">
              <a:lnSpc>
                <a:spcPct val="100000"/>
              </a:lnSpc>
              <a:spcBef>
                <a:spcPts val="0"/>
              </a:spcBef>
              <a:spcAft>
                <a:spcPts val="0"/>
              </a:spcAft>
              <a:buSzPts val="3600"/>
              <a:buNone/>
              <a:defRPr sz="3600"/>
            </a:lvl2pPr>
            <a:lvl3pPr lvl="2" rtl="0" algn="ctr">
              <a:lnSpc>
                <a:spcPct val="100000"/>
              </a:lnSpc>
              <a:spcBef>
                <a:spcPts val="0"/>
              </a:spcBef>
              <a:spcAft>
                <a:spcPts val="0"/>
              </a:spcAft>
              <a:buSzPts val="3600"/>
              <a:buNone/>
              <a:defRPr sz="3600"/>
            </a:lvl3pPr>
            <a:lvl4pPr lvl="3" rtl="0" algn="ctr">
              <a:lnSpc>
                <a:spcPct val="100000"/>
              </a:lnSpc>
              <a:spcBef>
                <a:spcPts val="0"/>
              </a:spcBef>
              <a:spcAft>
                <a:spcPts val="0"/>
              </a:spcAft>
              <a:buSzPts val="3600"/>
              <a:buNone/>
              <a:defRPr sz="3600"/>
            </a:lvl4pPr>
            <a:lvl5pPr lvl="4" rtl="0" algn="ctr">
              <a:lnSpc>
                <a:spcPct val="100000"/>
              </a:lnSpc>
              <a:spcBef>
                <a:spcPts val="0"/>
              </a:spcBef>
              <a:spcAft>
                <a:spcPts val="0"/>
              </a:spcAft>
              <a:buSzPts val="3600"/>
              <a:buNone/>
              <a:defRPr sz="3600"/>
            </a:lvl5pPr>
            <a:lvl6pPr lvl="5" rtl="0" algn="ctr">
              <a:lnSpc>
                <a:spcPct val="100000"/>
              </a:lnSpc>
              <a:spcBef>
                <a:spcPts val="0"/>
              </a:spcBef>
              <a:spcAft>
                <a:spcPts val="0"/>
              </a:spcAft>
              <a:buSzPts val="3600"/>
              <a:buNone/>
              <a:defRPr sz="3600"/>
            </a:lvl6pPr>
            <a:lvl7pPr lvl="6" rtl="0" algn="ctr">
              <a:lnSpc>
                <a:spcPct val="100000"/>
              </a:lnSpc>
              <a:spcBef>
                <a:spcPts val="0"/>
              </a:spcBef>
              <a:spcAft>
                <a:spcPts val="0"/>
              </a:spcAft>
              <a:buSzPts val="3600"/>
              <a:buNone/>
              <a:defRPr sz="3600"/>
            </a:lvl7pPr>
            <a:lvl8pPr lvl="7" rtl="0" algn="ctr">
              <a:lnSpc>
                <a:spcPct val="100000"/>
              </a:lnSpc>
              <a:spcBef>
                <a:spcPts val="0"/>
              </a:spcBef>
              <a:spcAft>
                <a:spcPts val="0"/>
              </a:spcAft>
              <a:buSzPts val="3600"/>
              <a:buNone/>
              <a:defRPr sz="3600"/>
            </a:lvl8pPr>
            <a:lvl9pPr lvl="8" rtl="0" algn="ctr">
              <a:lnSpc>
                <a:spcPct val="100000"/>
              </a:lnSpc>
              <a:spcBef>
                <a:spcPts val="0"/>
              </a:spcBef>
              <a:spcAft>
                <a:spcPts val="0"/>
              </a:spcAft>
              <a:buSzPts val="3600"/>
              <a:buNone/>
              <a:defRPr sz="3600"/>
            </a:lvl9pPr>
          </a:lstStyle>
          <a:p/>
        </p:txBody>
      </p:sp>
      <p:sp>
        <p:nvSpPr>
          <p:cNvPr id="69" name="Google Shape;69;p15"/>
          <p:cNvSpPr txBox="1"/>
          <p:nvPr>
            <p:ph idx="1" type="subTitle"/>
          </p:nvPr>
        </p:nvSpPr>
        <p:spPr>
          <a:xfrm>
            <a:off x="1815375" y="3068650"/>
            <a:ext cx="5513100" cy="7848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Clr>
                <a:srgbClr val="004C52"/>
              </a:buClr>
              <a:buSzPts val="1800"/>
              <a:buNone/>
              <a:defRPr b="1" sz="1800"/>
            </a:lvl1pPr>
            <a:lvl2pPr lvl="1" rtl="0" algn="ctr">
              <a:lnSpc>
                <a:spcPct val="100000"/>
              </a:lnSpc>
              <a:spcBef>
                <a:spcPts val="0"/>
              </a:spcBef>
              <a:spcAft>
                <a:spcPts val="0"/>
              </a:spcAft>
              <a:buClr>
                <a:srgbClr val="004C52"/>
              </a:buClr>
              <a:buSzPts val="1800"/>
              <a:buNone/>
              <a:defRPr b="1" sz="1800"/>
            </a:lvl2pPr>
            <a:lvl3pPr lvl="2" rtl="0" algn="ctr">
              <a:lnSpc>
                <a:spcPct val="100000"/>
              </a:lnSpc>
              <a:spcBef>
                <a:spcPts val="0"/>
              </a:spcBef>
              <a:spcAft>
                <a:spcPts val="0"/>
              </a:spcAft>
              <a:buClr>
                <a:srgbClr val="004C52"/>
              </a:buClr>
              <a:buSzPts val="1800"/>
              <a:buNone/>
              <a:defRPr b="1" sz="1800"/>
            </a:lvl3pPr>
            <a:lvl4pPr lvl="3" rtl="0" algn="ctr">
              <a:lnSpc>
                <a:spcPct val="100000"/>
              </a:lnSpc>
              <a:spcBef>
                <a:spcPts val="0"/>
              </a:spcBef>
              <a:spcAft>
                <a:spcPts val="0"/>
              </a:spcAft>
              <a:buSzPts val="1800"/>
              <a:buNone/>
              <a:defRPr b="1" sz="1800"/>
            </a:lvl4pPr>
            <a:lvl5pPr lvl="4" rtl="0" algn="ctr">
              <a:lnSpc>
                <a:spcPct val="100000"/>
              </a:lnSpc>
              <a:spcBef>
                <a:spcPts val="0"/>
              </a:spcBef>
              <a:spcAft>
                <a:spcPts val="0"/>
              </a:spcAft>
              <a:buSzPts val="1800"/>
              <a:buNone/>
              <a:defRPr b="1" sz="1800"/>
            </a:lvl5pPr>
            <a:lvl6pPr lvl="5" rtl="0" algn="ctr">
              <a:lnSpc>
                <a:spcPct val="100000"/>
              </a:lnSpc>
              <a:spcBef>
                <a:spcPts val="0"/>
              </a:spcBef>
              <a:spcAft>
                <a:spcPts val="0"/>
              </a:spcAft>
              <a:buSzPts val="1800"/>
              <a:buNone/>
              <a:defRPr b="1" sz="1800"/>
            </a:lvl6pPr>
            <a:lvl7pPr lvl="6" rtl="0" algn="ctr">
              <a:lnSpc>
                <a:spcPct val="100000"/>
              </a:lnSpc>
              <a:spcBef>
                <a:spcPts val="0"/>
              </a:spcBef>
              <a:spcAft>
                <a:spcPts val="0"/>
              </a:spcAft>
              <a:buSzPts val="1800"/>
              <a:buNone/>
              <a:defRPr b="1" sz="1800"/>
            </a:lvl7pPr>
            <a:lvl8pPr lvl="7" rtl="0" algn="ctr">
              <a:lnSpc>
                <a:spcPct val="100000"/>
              </a:lnSpc>
              <a:spcBef>
                <a:spcPts val="0"/>
              </a:spcBef>
              <a:spcAft>
                <a:spcPts val="0"/>
              </a:spcAft>
              <a:buSzPts val="1800"/>
              <a:buNone/>
              <a:defRPr b="1" sz="1800"/>
            </a:lvl8pPr>
            <a:lvl9pPr lvl="8" rtl="0" algn="ctr">
              <a:lnSpc>
                <a:spcPct val="100000"/>
              </a:lnSpc>
              <a:spcBef>
                <a:spcPts val="0"/>
              </a:spcBef>
              <a:spcAft>
                <a:spcPts val="0"/>
              </a:spcAft>
              <a:buSzPts val="1800"/>
              <a:buNone/>
              <a:defRPr b="1" sz="1800"/>
            </a:lvl9pPr>
          </a:lstStyle>
          <a:p/>
        </p:txBody>
      </p:sp>
      <p:sp>
        <p:nvSpPr>
          <p:cNvPr id="70" name="Google Shape;70;p15"/>
          <p:cNvSpPr txBox="1"/>
          <p:nvPr>
            <p:ph idx="12" type="sldNum"/>
          </p:nvPr>
        </p:nvSpPr>
        <p:spPr>
          <a:xfrm>
            <a:off x="27122"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200"/>
              <a:buFont typeface="Arial"/>
              <a:buNone/>
              <a:defRPr b="0" i="0" sz="1200" u="none" cap="none" strike="noStrike">
                <a:solidFill>
                  <a:srgbClr val="00AE9D"/>
                </a:solidFill>
                <a:latin typeface="Karla"/>
                <a:ea typeface="Karla"/>
                <a:cs typeface="Karla"/>
                <a:sym typeface="Karla"/>
              </a:defRPr>
            </a:lvl1pPr>
            <a:lvl2pPr indent="0" lvl="1" marL="0" marR="0" rtl="0" algn="l">
              <a:lnSpc>
                <a:spcPct val="100000"/>
              </a:lnSpc>
              <a:spcBef>
                <a:spcPts val="0"/>
              </a:spcBef>
              <a:spcAft>
                <a:spcPts val="0"/>
              </a:spcAft>
              <a:buClr>
                <a:srgbClr val="000000"/>
              </a:buClr>
              <a:buSzPts val="1200"/>
              <a:buFont typeface="Arial"/>
              <a:buNone/>
              <a:defRPr b="0" i="0" sz="1200" u="none" cap="none" strike="noStrike">
                <a:solidFill>
                  <a:srgbClr val="00AE9D"/>
                </a:solidFill>
                <a:latin typeface="Karla"/>
                <a:ea typeface="Karla"/>
                <a:cs typeface="Karla"/>
                <a:sym typeface="Karla"/>
              </a:defRPr>
            </a:lvl2pPr>
            <a:lvl3pPr indent="0" lvl="2" marL="0" marR="0" rtl="0" algn="l">
              <a:lnSpc>
                <a:spcPct val="100000"/>
              </a:lnSpc>
              <a:spcBef>
                <a:spcPts val="0"/>
              </a:spcBef>
              <a:spcAft>
                <a:spcPts val="0"/>
              </a:spcAft>
              <a:buClr>
                <a:srgbClr val="000000"/>
              </a:buClr>
              <a:buSzPts val="1200"/>
              <a:buFont typeface="Arial"/>
              <a:buNone/>
              <a:defRPr b="0" i="0" sz="1200" u="none" cap="none" strike="noStrike">
                <a:solidFill>
                  <a:srgbClr val="00AE9D"/>
                </a:solidFill>
                <a:latin typeface="Karla"/>
                <a:ea typeface="Karla"/>
                <a:cs typeface="Karla"/>
                <a:sym typeface="Karla"/>
              </a:defRPr>
            </a:lvl3pPr>
            <a:lvl4pPr indent="0" lvl="3" marL="0" marR="0" rtl="0" algn="l">
              <a:lnSpc>
                <a:spcPct val="100000"/>
              </a:lnSpc>
              <a:spcBef>
                <a:spcPts val="0"/>
              </a:spcBef>
              <a:spcAft>
                <a:spcPts val="0"/>
              </a:spcAft>
              <a:buClr>
                <a:srgbClr val="000000"/>
              </a:buClr>
              <a:buSzPts val="1200"/>
              <a:buFont typeface="Arial"/>
              <a:buNone/>
              <a:defRPr b="0" i="0" sz="1200" u="none" cap="none" strike="noStrike">
                <a:solidFill>
                  <a:srgbClr val="00AE9D"/>
                </a:solidFill>
                <a:latin typeface="Karla"/>
                <a:ea typeface="Karla"/>
                <a:cs typeface="Karla"/>
                <a:sym typeface="Karla"/>
              </a:defRPr>
            </a:lvl4pPr>
            <a:lvl5pPr indent="0" lvl="4" marL="0" marR="0" rtl="0" algn="l">
              <a:lnSpc>
                <a:spcPct val="100000"/>
              </a:lnSpc>
              <a:spcBef>
                <a:spcPts val="0"/>
              </a:spcBef>
              <a:spcAft>
                <a:spcPts val="0"/>
              </a:spcAft>
              <a:buClr>
                <a:srgbClr val="000000"/>
              </a:buClr>
              <a:buSzPts val="1200"/>
              <a:buFont typeface="Arial"/>
              <a:buNone/>
              <a:defRPr b="0" i="0" sz="1200" u="none" cap="none" strike="noStrike">
                <a:solidFill>
                  <a:srgbClr val="00AE9D"/>
                </a:solidFill>
                <a:latin typeface="Karla"/>
                <a:ea typeface="Karla"/>
                <a:cs typeface="Karla"/>
                <a:sym typeface="Karla"/>
              </a:defRPr>
            </a:lvl5pPr>
            <a:lvl6pPr indent="0" lvl="5" marL="0" marR="0" rtl="0" algn="l">
              <a:lnSpc>
                <a:spcPct val="100000"/>
              </a:lnSpc>
              <a:spcBef>
                <a:spcPts val="0"/>
              </a:spcBef>
              <a:spcAft>
                <a:spcPts val="0"/>
              </a:spcAft>
              <a:buClr>
                <a:srgbClr val="000000"/>
              </a:buClr>
              <a:buSzPts val="1200"/>
              <a:buFont typeface="Arial"/>
              <a:buNone/>
              <a:defRPr b="0" i="0" sz="1200" u="none" cap="none" strike="noStrike">
                <a:solidFill>
                  <a:srgbClr val="00AE9D"/>
                </a:solidFill>
                <a:latin typeface="Karla"/>
                <a:ea typeface="Karla"/>
                <a:cs typeface="Karla"/>
                <a:sym typeface="Karla"/>
              </a:defRPr>
            </a:lvl6pPr>
            <a:lvl7pPr indent="0" lvl="6" marL="0" marR="0" rtl="0" algn="l">
              <a:lnSpc>
                <a:spcPct val="100000"/>
              </a:lnSpc>
              <a:spcBef>
                <a:spcPts val="0"/>
              </a:spcBef>
              <a:spcAft>
                <a:spcPts val="0"/>
              </a:spcAft>
              <a:buClr>
                <a:srgbClr val="000000"/>
              </a:buClr>
              <a:buSzPts val="1200"/>
              <a:buFont typeface="Arial"/>
              <a:buNone/>
              <a:defRPr b="0" i="0" sz="1200" u="none" cap="none" strike="noStrike">
                <a:solidFill>
                  <a:srgbClr val="00AE9D"/>
                </a:solidFill>
                <a:latin typeface="Karla"/>
                <a:ea typeface="Karla"/>
                <a:cs typeface="Karla"/>
                <a:sym typeface="Karla"/>
              </a:defRPr>
            </a:lvl7pPr>
            <a:lvl8pPr indent="0" lvl="7" marL="0" marR="0" rtl="0" algn="l">
              <a:lnSpc>
                <a:spcPct val="100000"/>
              </a:lnSpc>
              <a:spcBef>
                <a:spcPts val="0"/>
              </a:spcBef>
              <a:spcAft>
                <a:spcPts val="0"/>
              </a:spcAft>
              <a:buClr>
                <a:srgbClr val="000000"/>
              </a:buClr>
              <a:buSzPts val="1200"/>
              <a:buFont typeface="Arial"/>
              <a:buNone/>
              <a:defRPr b="0" i="0" sz="1200" u="none" cap="none" strike="noStrike">
                <a:solidFill>
                  <a:srgbClr val="00AE9D"/>
                </a:solidFill>
                <a:latin typeface="Karla"/>
                <a:ea typeface="Karla"/>
                <a:cs typeface="Karla"/>
                <a:sym typeface="Karla"/>
              </a:defRPr>
            </a:lvl8pPr>
            <a:lvl9pPr indent="0" lvl="8" marL="0" marR="0" rtl="0" algn="l">
              <a:lnSpc>
                <a:spcPct val="100000"/>
              </a:lnSpc>
              <a:spcBef>
                <a:spcPts val="0"/>
              </a:spcBef>
              <a:spcAft>
                <a:spcPts val="0"/>
              </a:spcAft>
              <a:buClr>
                <a:srgbClr val="000000"/>
              </a:buClr>
              <a:buSzPts val="1200"/>
              <a:buFont typeface="Arial"/>
              <a:buNone/>
              <a:defRPr b="0" i="0" sz="1200" u="none" cap="none" strike="noStrike">
                <a:solidFill>
                  <a:srgbClr val="00AE9D"/>
                </a:solidFill>
                <a:latin typeface="Karla"/>
                <a:ea typeface="Karla"/>
                <a:cs typeface="Karla"/>
                <a:sym typeface="Karla"/>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2.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1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2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s://my.clevelandclinic.org/health/diseases/15096-kidney-disease-chronic-kidney-disease" TargetMode="External"/><Relationship Id="rId4" Type="http://schemas.openxmlformats.org/officeDocument/2006/relationships/hyperlink" Target="https://my.clevelandclinic.org/health/diseases/16717-adrenal-disorders" TargetMode="External"/><Relationship Id="rId5" Type="http://schemas.openxmlformats.org/officeDocument/2006/relationships/hyperlink" Target="https://my.clevelandclinic.org/health/diseases/14454-hyperparathyroidism" TargetMode="External"/><Relationship Id="rId6" Type="http://schemas.openxmlformats.org/officeDocument/2006/relationships/hyperlink" Target="https://my.clevelandclinic.org/health/diseases/8541-thyroid-disease" TargetMode="External"/><Relationship Id="rId7" Type="http://schemas.openxmlformats.org/officeDocument/2006/relationships/hyperlink" Target="https://my.clevelandclinic.org/health/articles/14273-sleep-apnea"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mailto:gauranghg@gmail.com"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 Id="rId3" Type="http://schemas.openxmlformats.org/officeDocument/2006/relationships/image" Target="../media/image19.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 Id="rId3"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arget="../slideLayouts/slideLayout11.xml" Type="http://schemas.openxmlformats.org/officeDocument/2006/relationships/slideLayout"/><Relationship Id="rId2" Target="../notesSlides/notesSlide26.xml" Type="http://schemas.openxmlformats.org/officeDocument/2006/relationships/notesSlide"/><Relationship Id="rId3" Target="../media/image6.jpeg" Type="http://schemas.openxmlformats.org/officeDocument/2006/relationships/image"/></Relationships>
</file>

<file path=ppt/slides/_rels/slide27.xml.rels><?xml version="1.0" encoding="UTF-8" standalone="yes" ?><Relationships xmlns="http://schemas.openxmlformats.org/package/2006/relationships"><Relationship Id="rId1" Target="../slideLayouts/slideLayout11.xml" Type="http://schemas.openxmlformats.org/officeDocument/2006/relationships/slideLayout"/><Relationship Id="rId2" Target="../notesSlides/notesSlide27.xml" Type="http://schemas.openxmlformats.org/officeDocument/2006/relationships/notesSlide"/><Relationship Id="rId3" Target="../media/image7.jpeg" Type="http://schemas.openxmlformats.org/officeDocument/2006/relationships/image"/></Relationships>
</file>

<file path=ppt/slides/_rels/slide28.xml.rels><?xml version="1.0" encoding="UTF-8" standalone="yes" ?><Relationships xmlns="http://schemas.openxmlformats.org/package/2006/relationships"><Relationship Id="rId1" Target="../slideLayouts/slideLayout11.xml" Type="http://schemas.openxmlformats.org/officeDocument/2006/relationships/slideLayout"/><Relationship Id="rId2" Target="../notesSlides/notesSlide28.xml" Type="http://schemas.openxmlformats.org/officeDocument/2006/relationships/notesSlide"/><Relationship Id="rId3" Target="../media/image3.jpeg" Type="http://schemas.openxmlformats.org/officeDocument/2006/relationships/image"/></Relationships>
</file>

<file path=ppt/slides/_rels/slide29.xml.rels><?xml version="1.0" encoding="UTF-8" standalone="yes" ?><Relationships xmlns="http://schemas.openxmlformats.org/package/2006/relationships"><Relationship Id="rId1" Target="../slideLayouts/slideLayout11.xml" Type="http://schemas.openxmlformats.org/officeDocument/2006/relationships/slideLayout"/><Relationship Id="rId2" Target="../notesSlides/notesSlide29.xml" Type="http://schemas.openxmlformats.org/officeDocument/2006/relationships/notesSlide"/><Relationship Id="rId3" Target="../media/image4.jpeg" Type="http://schemas.openxmlformats.org/officeDocument/2006/relationships/image"/></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38.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arget="../slideLayouts/slideLayout2.xml" Type="http://schemas.openxmlformats.org/officeDocument/2006/relationships/slideLayout"/><Relationship Id="rId2" Target="../notesSlides/notesSlide33.xml" Type="http://schemas.openxmlformats.org/officeDocument/2006/relationships/notesSlide"/><Relationship Id="rId3" Target="../media/image5.jpeg" Type="http://schemas.openxmlformats.org/officeDocument/2006/relationships/image"/></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arget="../slideLayouts/slideLayout2.xml" Type="http://schemas.openxmlformats.org/officeDocument/2006/relationships/slideLayout"/><Relationship Id="rId2" Target="../notesSlides/notesSlide35.xml" Type="http://schemas.openxmlformats.org/officeDocument/2006/relationships/notesSlide"/><Relationship Id="rId3" Target="../media/image14.jpeg" Type="http://schemas.openxmlformats.org/officeDocument/2006/relationships/image"/></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arget="../slideLayouts/slideLayout11.xml" Type="http://schemas.openxmlformats.org/officeDocument/2006/relationships/slideLayout"/><Relationship Id="rId2" Target="../notesSlides/notesSlide37.xml" Type="http://schemas.openxmlformats.org/officeDocument/2006/relationships/notesSlide"/><Relationship Id="rId3" Target="../media/image9.jpeg" Type="http://schemas.openxmlformats.org/officeDocument/2006/relationships/image"/></Relationships>
</file>

<file path=ppt/slides/_rels/slide38.xml.rels><?xml version="1.0" encoding="UTF-8" standalone="yes" ?><Relationships xmlns="http://schemas.openxmlformats.org/package/2006/relationships"><Relationship Id="rId1" Target="../slideLayouts/slideLayout11.xml" Type="http://schemas.openxmlformats.org/officeDocument/2006/relationships/slideLayout"/><Relationship Id="rId2" Target="../notesSlides/notesSlide38.xml" Type="http://schemas.openxmlformats.org/officeDocument/2006/relationships/notesSlide"/><Relationship Id="rId3" Target="../media/image17.jpeg" Type="http://schemas.openxmlformats.org/officeDocument/2006/relationships/image"/><Relationship Id="rId4" Target="../media/image11.jpeg" Type="http://schemas.openxmlformats.org/officeDocument/2006/relationships/image"/></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40.xml.rels><?xml version="1.0" encoding="UTF-8" standalone="yes" ?><Relationships xmlns="http://schemas.openxmlformats.org/package/2006/relationships"><Relationship Id="rId1" Target="../slideLayouts/slideLayout11.xml" Type="http://schemas.openxmlformats.org/officeDocument/2006/relationships/slideLayout"/><Relationship Id="rId2" Target="../notesSlides/notesSlide40.xml" Type="http://schemas.openxmlformats.org/officeDocument/2006/relationships/notesSlide"/><Relationship Id="rId3" Target="../media/image16.jpeg" Type="http://schemas.openxmlformats.org/officeDocument/2006/relationships/image"/></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6.xml"/><Relationship Id="rId3" Type="http://schemas.openxmlformats.org/officeDocument/2006/relationships/image" Target="../media/image13.png"/></Relationships>
</file>

<file path=ppt/slides/_rels/slide47.xml.rels><?xml version="1.0" encoding="UTF-8" standalone="yes" ?><Relationships xmlns="http://schemas.openxmlformats.org/package/2006/relationships"><Relationship Id="rId1" Target="../slideLayouts/slideLayout3.xml" Type="http://schemas.openxmlformats.org/officeDocument/2006/relationships/slideLayout"/><Relationship Id="rId2" Target="../notesSlides/notesSlide47.xml" Type="http://schemas.openxmlformats.org/officeDocument/2006/relationships/notesSlide"/><Relationship Id="rId3" Target="../media/image27.jpeg" Type="http://schemas.openxmlformats.org/officeDocument/2006/relationships/image"/></Relationships>
</file>

<file path=ppt/slides/_rels/slide48.xml.rels><?xml version="1.0" encoding="UTF-8" standalone="yes" ?><Relationships xmlns="http://schemas.openxmlformats.org/package/2006/relationships"><Relationship Id="rId1" Target="../slideLayouts/slideLayout3.xml" Type="http://schemas.openxmlformats.org/officeDocument/2006/relationships/slideLayout"/><Relationship Id="rId2" Target="../notesSlides/notesSlide48.xml" Type="http://schemas.openxmlformats.org/officeDocument/2006/relationships/notesSlide"/><Relationship Id="rId3" Target="../media/image32.jpeg" Type="http://schemas.openxmlformats.org/officeDocument/2006/relationships/image"/></Relationships>
</file>

<file path=ppt/slides/_rels/slide49.xml.rels><?xml version="1.0" encoding="UTF-8" standalone="yes" ?><Relationships xmlns="http://schemas.openxmlformats.org/package/2006/relationships"><Relationship Id="rId1" Target="../slideLayouts/slideLayout3.xml" Type="http://schemas.openxmlformats.org/officeDocument/2006/relationships/slideLayout"/><Relationship Id="rId2" Target="../notesSlides/notesSlide49.xml" Type="http://schemas.openxmlformats.org/officeDocument/2006/relationships/notesSlide"/><Relationship Id="rId3" Target="../media/image33.jpeg" Type="http://schemas.openxmlformats.org/officeDocument/2006/relationships/image"/></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24.png"/></Relationships>
</file>

<file path=ppt/slides/_rels/slide50.xml.rels><?xml version="1.0" encoding="UTF-8" standalone="yes" ?><Relationships xmlns="http://schemas.openxmlformats.org/package/2006/relationships"><Relationship Id="rId1" Target="../slideLayouts/slideLayout3.xml" Type="http://schemas.openxmlformats.org/officeDocument/2006/relationships/slideLayout"/><Relationship Id="rId2" Target="../notesSlides/notesSlide50.xml" Type="http://schemas.openxmlformats.org/officeDocument/2006/relationships/notesSlide"/><Relationship Id="rId3" Target="../media/image34.jpeg" Type="http://schemas.openxmlformats.org/officeDocument/2006/relationships/image"/></Relationships>
</file>

<file path=ppt/slides/_rels/slide51.xml.rels><?xml version="1.0" encoding="UTF-8" standalone="yes" ?><Relationships xmlns="http://schemas.openxmlformats.org/package/2006/relationships"><Relationship Id="rId1" Target="../slideLayouts/slideLayout3.xml" Type="http://schemas.openxmlformats.org/officeDocument/2006/relationships/slideLayout"/><Relationship Id="rId2" Target="../notesSlides/notesSlide51.xml" Type="http://schemas.openxmlformats.org/officeDocument/2006/relationships/notesSlide"/><Relationship Id="rId3" Target="../media/image36.jpeg" Type="http://schemas.openxmlformats.org/officeDocument/2006/relationships/image"/></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arget="../slideLayouts/slideLayout11.xml" Type="http://schemas.openxmlformats.org/officeDocument/2006/relationships/slideLayout"/><Relationship Id="rId2" Target="../notesSlides/notesSlide54.xml" Type="http://schemas.openxmlformats.org/officeDocument/2006/relationships/notesSlide"/><Relationship Id="rId3" Target="../media/image37.jpeg" Type="http://schemas.openxmlformats.org/officeDocument/2006/relationships/image"/></Relationships>
</file>

<file path=ppt/slides/_rels/slide55.xml.rels><?xml version="1.0" encoding="UTF-8" standalone="yes" ?><Relationships xmlns="http://schemas.openxmlformats.org/package/2006/relationships"><Relationship Id="rId1" Target="../slideLayouts/slideLayout1.xml" Type="http://schemas.openxmlformats.org/officeDocument/2006/relationships/slideLayout"/><Relationship Id="rId2" Target="../notesSlides/notesSlide55.xml" Type="http://schemas.openxmlformats.org/officeDocument/2006/relationships/notesSlide"/><Relationship Id="rId3" Target="../media/image31.jpeg" Type="http://schemas.openxmlformats.org/officeDocument/2006/relationships/image"/></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8.xml"/><Relationship Id="rId3" Type="http://schemas.openxmlformats.org/officeDocument/2006/relationships/image" Target="../media/image23.jp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30.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2.xml"/><Relationship Id="rId3" Type="http://schemas.openxmlformats.org/officeDocument/2006/relationships/image" Target="../media/image21.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arget="../slideLayouts/slideLayout11.xml" Type="http://schemas.openxmlformats.org/officeDocument/2006/relationships/slideLayout"/><Relationship Id="rId2" Target="../notesSlides/notesSlide64.xml" Type="http://schemas.openxmlformats.org/officeDocument/2006/relationships/notesSlide"/><Relationship Id="rId3" Target="../media/image18.jpeg" Type="http://schemas.openxmlformats.org/officeDocument/2006/relationships/image"/></Relationships>
</file>

<file path=ppt/slides/_rels/slide65.xml.rels><?xml version="1.0" encoding="UTF-8" standalone="yes" ?><Relationships xmlns="http://schemas.openxmlformats.org/package/2006/relationships"><Relationship Id="rId1" Target="../slideLayouts/slideLayout11.xml" Type="http://schemas.openxmlformats.org/officeDocument/2006/relationships/slideLayout"/><Relationship Id="rId2" Target="../notesSlides/notesSlide65.xml" Type="http://schemas.openxmlformats.org/officeDocument/2006/relationships/notesSlide"/><Relationship Id="rId3" Target="../media/image22.jpeg" Type="http://schemas.openxmlformats.org/officeDocument/2006/relationships/image"/></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arget="../slideLayouts/slideLayout11.xml" Type="http://schemas.openxmlformats.org/officeDocument/2006/relationships/slideLayout"/><Relationship Id="rId2" Target="../notesSlides/notesSlide67.xml" Type="http://schemas.openxmlformats.org/officeDocument/2006/relationships/notesSlide"/><Relationship Id="rId3" Target="../media/image28.jpeg" Type="http://schemas.openxmlformats.org/officeDocument/2006/relationships/image"/></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arget="../slideLayouts/slideLayout1.xml" Type="http://schemas.openxmlformats.org/officeDocument/2006/relationships/slideLayout"/><Relationship Id="rId2" Target="../notesSlides/notesSlide69.xml" Type="http://schemas.openxmlformats.org/officeDocument/2006/relationships/notesSlide"/><Relationship Id="rId3" Target="../media/image25.jpeg" Type="http://schemas.openxmlformats.org/officeDocument/2006/relationships/image"/></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0.xml"/><Relationship Id="rId3" Type="http://schemas.openxmlformats.org/officeDocument/2006/relationships/image" Target="../media/image35.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arget="../slideLayouts/slideLayout1.xml" Type="http://schemas.openxmlformats.org/officeDocument/2006/relationships/slideLayout"/><Relationship Id="rId2" Target="../notesSlides/notesSlide72.xml" Type="http://schemas.openxmlformats.org/officeDocument/2006/relationships/notesSlide"/><Relationship Id="rId3" Target="../media/image29.jpeg" Type="http://schemas.openxmlformats.org/officeDocument/2006/relationships/image"/></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3.xml"/><Relationship Id="rId3" Type="http://schemas.openxmlformats.org/officeDocument/2006/relationships/image" Target="../media/image26.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6"/>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Integrated Homeopathic approach in Hypertension</a:t>
            </a:r>
            <a:endParaRPr/>
          </a:p>
        </p:txBody>
      </p:sp>
      <p:sp>
        <p:nvSpPr>
          <p:cNvPr id="76" name="Google Shape;76;p16"/>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fontScale="85000" lnSpcReduction="20000"/>
          </a:bodyPr>
          <a:lstStyle/>
          <a:p>
            <a:pPr indent="0" lvl="0" marL="0" rtl="0" algn="ctr">
              <a:spcBef>
                <a:spcPts val="0"/>
              </a:spcBef>
              <a:spcAft>
                <a:spcPts val="0"/>
              </a:spcAft>
              <a:buNone/>
            </a:pPr>
            <a:r>
              <a:rPr lang="en"/>
              <a:t>Homoeopathic Strategies in Endocrine and Lifestyle disorders</a:t>
            </a:r>
            <a:endParaRPr/>
          </a:p>
          <a:p>
            <a:pPr indent="0" lvl="0" marL="0" rtl="0" algn="ctr">
              <a:spcBef>
                <a:spcPts val="0"/>
              </a:spcBef>
              <a:spcAft>
                <a:spcPts val="0"/>
              </a:spcAft>
              <a:buNone/>
            </a:pPr>
            <a:r>
              <a:rPr lang="en"/>
              <a:t>Session 1</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34" name="Google Shape;134;p25"/>
          <p:cNvSpPr txBox="1"/>
          <p:nvPr/>
        </p:nvSpPr>
        <p:spPr>
          <a:xfrm>
            <a:off x="1166841" y="1224000"/>
            <a:ext cx="6810300" cy="26781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SzPts val="1800"/>
              <a:buChar char="●"/>
            </a:pPr>
            <a:r>
              <a:rPr lang="en" sz="1800"/>
              <a:t>Obstructive sleep apnea</a:t>
            </a:r>
            <a:endParaRPr sz="1800"/>
          </a:p>
          <a:p>
            <a:pPr indent="-342900" lvl="0" marL="457200" rtl="0" algn="l">
              <a:spcBef>
                <a:spcPts val="0"/>
              </a:spcBef>
              <a:spcAft>
                <a:spcPts val="0"/>
              </a:spcAft>
              <a:buSzPts val="1800"/>
              <a:buChar char="●"/>
            </a:pPr>
            <a:r>
              <a:rPr lang="en" sz="1800"/>
              <a:t>Kidney disease</a:t>
            </a:r>
            <a:endParaRPr sz="1800"/>
          </a:p>
          <a:p>
            <a:pPr indent="-342900" lvl="0" marL="457200" rtl="0" algn="l">
              <a:spcBef>
                <a:spcPts val="0"/>
              </a:spcBef>
              <a:spcAft>
                <a:spcPts val="0"/>
              </a:spcAft>
              <a:buSzPts val="1800"/>
              <a:buChar char="●"/>
            </a:pPr>
            <a:r>
              <a:rPr lang="en" sz="1800"/>
              <a:t>Adrenal gland tumors</a:t>
            </a:r>
            <a:endParaRPr sz="1800"/>
          </a:p>
          <a:p>
            <a:pPr indent="-342900" lvl="0" marL="457200" rtl="0" algn="l">
              <a:spcBef>
                <a:spcPts val="0"/>
              </a:spcBef>
              <a:spcAft>
                <a:spcPts val="0"/>
              </a:spcAft>
              <a:buSzPts val="1800"/>
              <a:buChar char="●"/>
            </a:pPr>
            <a:r>
              <a:rPr lang="en" sz="1800"/>
              <a:t>Thyroid problems</a:t>
            </a:r>
            <a:endParaRPr sz="1800"/>
          </a:p>
          <a:p>
            <a:pPr indent="-342900" lvl="0" marL="457200" rtl="0" algn="l">
              <a:spcBef>
                <a:spcPts val="0"/>
              </a:spcBef>
              <a:spcAft>
                <a:spcPts val="0"/>
              </a:spcAft>
              <a:buSzPts val="1800"/>
              <a:buChar char="●"/>
            </a:pPr>
            <a:r>
              <a:rPr lang="en" sz="1800"/>
              <a:t>Certain defects you're born with (congenital) in blood vessels</a:t>
            </a:r>
            <a:endParaRPr sz="1800"/>
          </a:p>
          <a:p>
            <a:pPr indent="-342900" lvl="0" marL="457200" rtl="0" algn="l">
              <a:spcBef>
                <a:spcPts val="0"/>
              </a:spcBef>
              <a:spcAft>
                <a:spcPts val="0"/>
              </a:spcAft>
              <a:buSzPts val="1800"/>
              <a:buChar char="●"/>
            </a:pPr>
            <a:r>
              <a:rPr lang="en" sz="1800"/>
              <a:t>Certain medications, such as birth control pills, cold remedies, decongestants, over-the-counter pain relievers and some prescription drugs</a:t>
            </a:r>
            <a:endParaRPr sz="1800"/>
          </a:p>
          <a:p>
            <a:pPr indent="-342900" lvl="0" marL="457200" rtl="0" algn="l">
              <a:spcBef>
                <a:spcPts val="0"/>
              </a:spcBef>
              <a:spcAft>
                <a:spcPts val="0"/>
              </a:spcAft>
              <a:buSzPts val="1800"/>
              <a:buChar char="●"/>
            </a:pPr>
            <a:r>
              <a:rPr lang="en" sz="1800"/>
              <a:t>Illegal drugs, such as cocaine and amphetamines</a:t>
            </a:r>
            <a:endParaRPr sz="18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40" name="Google Shape;140;p26"/>
          <p:cNvPicPr preferRelativeResize="0"/>
          <p:nvPr/>
        </p:nvPicPr>
        <p:blipFill>
          <a:blip r:embed="rId3">
            <a:alphaModFix/>
          </a:blip>
          <a:stretch>
            <a:fillRect/>
          </a:stretch>
        </p:blipFill>
        <p:spPr>
          <a:xfrm>
            <a:off x="2176300" y="0"/>
            <a:ext cx="4833928" cy="5143500"/>
          </a:xfrm>
          <a:prstGeom prst="rect">
            <a:avLst/>
          </a:prstGeom>
          <a:noFill/>
          <a:ln>
            <a:noFill/>
          </a:ln>
        </p:spPr>
      </p:pic>
    </p:spTree>
  </p:cSld>
  <p:clrMapOvr>
    <a:masterClrMapping/>
  </p:clrMapOvr>
</p:sld>
</file>

<file path=ppt/slides/slide12.xml><?xml version="1.0" encoding="utf-8"?>
<p:sld xmlns:p="http://schemas.openxmlformats.org/presentationml/2006/main" xmlns:a="http://schemas.openxmlformats.org/drawingml/2006/main" xmlns:ahyp="http://schemas.microsoft.com/office/drawing/2018/hyperlinkcolor"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14="http://schemas.microsoft.com/office/powerpoint/2010/main" xmlns:p15="http://schemas.microsoft.com/office/powerpoint/2012/main" xmlns:pvml="urn:schemas-microsoft-com:office:powerpoint" xmlns:r="http://schemas.openxmlformats.org/officeDocument/2006/relationships" xmlns:v="urn:schemas-microsoft-com:vml">
  <p:cSld>
    <p:spTree>
      <p:nvGrpSpPr>
        <p:cNvPr id="144" name="Shape 144"/>
        <p:cNvGrpSpPr/>
        <p:nvPr/>
      </p:nvGrpSpPr>
      <p:grpSpPr>
        <a:xfrm>
          <a:off x="0" y="0"/>
          <a:ext cx="0" cy="0"/>
          <a:chOff x="0" y="0"/>
          <a:chExt cx="0" cy="0"/>
        </a:xfrm>
      </p:grpSpPr>
      <p:sp>
        <p:nvSpPr>
          <p:cNvPr id="145" name="Google Shape;145;p27"/>
          <p:cNvSpPr txBox="1"/>
          <p:nvPr>
            <p:ph type="title"/>
          </p:nvPr>
        </p:nvSpPr>
        <p:spPr>
          <a:xfrm>
            <a:off x="886650" y="1306788"/>
            <a:ext cx="7370700" cy="857400"/>
          </a:xfrm>
          <a:prstGeom prst="rect">
            <a:avLst/>
          </a:prstGeom>
        </p:spPr>
        <p:txBody>
          <a:bodyPr anchor="t" anchorCtr="0" bIns="91425" lIns="91425" rIns="91425" spcFirstLastPara="1" tIns="91425" wrap="square">
            <a:normAutofit fontScale="90000"/>
          </a:bodyPr>
          <a:lstStyle/>
          <a:p>
            <a:pPr algn="l" indent="0" lvl="0" marL="0" rtl="0">
              <a:spcBef>
                <a:spcPts val="0"/>
              </a:spcBef>
              <a:spcAft>
                <a:spcPts val="0"/>
              </a:spcAft>
              <a:buNone/>
            </a:pPr>
            <a:r>
              <a:rPr lang="en">
                <a:solidFill>
                  <a:srgbClr val="000000"/>
                </a:solidFill>
              </a:rPr>
              <a:t>Homeopathy + lifestyles change = future of wellness </a:t>
            </a:r>
            <a:endParaRPr>
              <a:solidFill>
                <a:srgbClr val="000000"/>
              </a:solidFill>
            </a:endParaRPr>
          </a:p>
        </p:txBody>
      </p:sp>
      <p:sp>
        <p:nvSpPr>
          <p:cNvPr id="146" name="Google Shape;146;p27"/>
          <p:cNvSpPr txBox="1"/>
          <p:nvPr>
            <p:ph idx="12" type="sldNum"/>
          </p:nvPr>
        </p:nvSpPr>
        <p:spPr>
          <a:xfrm>
            <a:off x="8472458" y="4663217"/>
            <a:ext cx="548700" cy="393600"/>
          </a:xfrm>
          <a:prstGeom prst="rect">
            <a:avLst/>
          </a:prstGeom>
        </p:spPr>
        <p:txBody>
          <a:bodyPr anchor="ctr" anchorCtr="0" bIns="91425" lIns="91425" rIns="91425" spcFirstLastPara="1" tIns="91425" wrap="square">
            <a:normAutofit/>
          </a:bodyPr>
          <a:lstStyle/>
          <a:p>
            <a:pPr algn="r" indent="0" lvl="0" marL="0" rtl="0">
              <a:spcBef>
                <a:spcPts val="0"/>
              </a:spcBef>
              <a:spcAft>
                <a:spcPts val="0"/>
              </a:spcAft>
              <a:buNone/>
            </a:pPr>
            <a:fld id="{00000000-1234-1234-1234-123412341234}" type="slidenum">
              <a:rPr lang="en"/>
              <a:t>‹#›</a:t>
            </a:fld>
            <a:endParaRPr/>
          </a:p>
        </p:txBody>
      </p:sp>
      <p:pic>
        <p:nvPicPr>
          <p:cNvPr id="147" name="Google Shape;147;p27"/>
          <p:cNvPicPr preferRelativeResize="0"/>
          <p:nvPr/>
        </p:nvPicPr>
        <p:blipFill rotWithShape="1">
          <a:blip r:embed="rId3">
            <a:alphaModFix/>
          </a:blip>
          <a:srcRect b="307"/>
          <a:stretch/>
        </p:blipFill>
        <p:spPr>
          <a:xfrm>
            <a:off x="2104400" y="2316700"/>
            <a:ext cx="4935195" cy="28268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53" name="Google Shape;153;p2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54" name="Google Shape;154;p28"/>
          <p:cNvSpPr txBox="1"/>
          <p:nvPr/>
        </p:nvSpPr>
        <p:spPr>
          <a:xfrm>
            <a:off x="431475" y="1327600"/>
            <a:ext cx="7534200" cy="2709000"/>
          </a:xfrm>
          <a:prstGeom prst="rect">
            <a:avLst/>
          </a:prstGeom>
          <a:noFill/>
          <a:ln>
            <a:noFill/>
          </a:ln>
        </p:spPr>
        <p:txBody>
          <a:bodyPr anchorCtr="0" anchor="t" bIns="91425" lIns="91425" spcFirstLastPara="1" rIns="91425" wrap="square" tIns="91425">
            <a:spAutoFit/>
          </a:bodyPr>
          <a:lstStyle/>
          <a:p>
            <a:pPr indent="0" lvl="0" marL="0" rtl="0" algn="l">
              <a:lnSpc>
                <a:spcPct val="120000"/>
              </a:lnSpc>
              <a:spcBef>
                <a:spcPts val="0"/>
              </a:spcBef>
              <a:spcAft>
                <a:spcPts val="0"/>
              </a:spcAft>
              <a:buNone/>
            </a:pPr>
            <a:r>
              <a:t/>
            </a:r>
            <a:endParaRPr sz="2000"/>
          </a:p>
          <a:p>
            <a:pPr indent="0" lvl="0" marL="0" rtl="0" algn="l">
              <a:lnSpc>
                <a:spcPct val="120000"/>
              </a:lnSpc>
              <a:spcBef>
                <a:spcPts val="0"/>
              </a:spcBef>
              <a:spcAft>
                <a:spcPts val="0"/>
              </a:spcAft>
              <a:buNone/>
            </a:pPr>
            <a:r>
              <a:rPr i="1" lang="en" sz="2000">
                <a:latin typeface="Cambria"/>
                <a:ea typeface="Cambria"/>
                <a:cs typeface="Cambria"/>
                <a:sym typeface="Cambria"/>
              </a:rPr>
              <a:t>Lifestyle change </a:t>
            </a:r>
            <a:endParaRPr i="1" sz="2000">
              <a:latin typeface="Cambria"/>
              <a:ea typeface="Cambria"/>
              <a:cs typeface="Cambria"/>
              <a:sym typeface="Cambria"/>
            </a:endParaRPr>
          </a:p>
          <a:p>
            <a:pPr indent="0" lvl="0" marL="0" rtl="0" algn="l">
              <a:lnSpc>
                <a:spcPct val="120000"/>
              </a:lnSpc>
              <a:spcBef>
                <a:spcPts val="0"/>
              </a:spcBef>
              <a:spcAft>
                <a:spcPts val="0"/>
              </a:spcAft>
              <a:buNone/>
            </a:pPr>
            <a:r>
              <a:rPr lang="en" sz="2000">
                <a:latin typeface="Cambria"/>
                <a:ea typeface="Cambria"/>
                <a:cs typeface="Cambria"/>
                <a:sym typeface="Cambria"/>
              </a:rPr>
              <a:t>Nutrition  ( what one eats / amount ) </a:t>
            </a:r>
            <a:endParaRPr sz="2000">
              <a:latin typeface="Cambria"/>
              <a:ea typeface="Cambria"/>
              <a:cs typeface="Cambria"/>
              <a:sym typeface="Cambria"/>
            </a:endParaRPr>
          </a:p>
          <a:p>
            <a:pPr indent="0" lvl="0" marL="0" rtl="0" algn="l">
              <a:lnSpc>
                <a:spcPct val="120000"/>
              </a:lnSpc>
              <a:spcBef>
                <a:spcPts val="0"/>
              </a:spcBef>
              <a:spcAft>
                <a:spcPts val="0"/>
              </a:spcAft>
              <a:buNone/>
            </a:pPr>
            <a:r>
              <a:rPr lang="en" sz="2000">
                <a:latin typeface="Cambria"/>
                <a:ea typeface="Cambria"/>
                <a:cs typeface="Cambria"/>
                <a:sym typeface="Cambria"/>
              </a:rPr>
              <a:t>Exercise ( improving metabolism ) </a:t>
            </a:r>
            <a:endParaRPr sz="2000">
              <a:latin typeface="Cambria"/>
              <a:ea typeface="Cambria"/>
              <a:cs typeface="Cambria"/>
              <a:sym typeface="Cambria"/>
            </a:endParaRPr>
          </a:p>
          <a:p>
            <a:pPr indent="0" lvl="0" marL="0" rtl="0" algn="l">
              <a:lnSpc>
                <a:spcPct val="120000"/>
              </a:lnSpc>
              <a:spcBef>
                <a:spcPts val="0"/>
              </a:spcBef>
              <a:spcAft>
                <a:spcPts val="0"/>
              </a:spcAft>
              <a:buNone/>
            </a:pPr>
            <a:r>
              <a:rPr lang="en" sz="2000">
                <a:latin typeface="Cambria"/>
                <a:ea typeface="Cambria"/>
                <a:cs typeface="Cambria"/>
                <a:sym typeface="Cambria"/>
              </a:rPr>
              <a:t>Positive state of mind ( way of thinking ) </a:t>
            </a:r>
            <a:endParaRPr sz="2000">
              <a:latin typeface="Cambria"/>
              <a:ea typeface="Cambria"/>
              <a:cs typeface="Cambria"/>
              <a:sym typeface="Cambria"/>
            </a:endParaRPr>
          </a:p>
          <a:p>
            <a:pPr indent="0" lvl="0" marL="0" rtl="0" algn="l">
              <a:lnSpc>
                <a:spcPct val="120000"/>
              </a:lnSpc>
              <a:spcBef>
                <a:spcPts val="0"/>
              </a:spcBef>
              <a:spcAft>
                <a:spcPts val="0"/>
              </a:spcAft>
              <a:buNone/>
            </a:pPr>
            <a:r>
              <a:rPr lang="en" sz="2000">
                <a:latin typeface="Cambria"/>
                <a:ea typeface="Cambria"/>
                <a:cs typeface="Cambria"/>
                <a:sym typeface="Cambria"/>
              </a:rPr>
              <a:t>Avoiding mindset of victim</a:t>
            </a:r>
            <a:endParaRPr sz="2000">
              <a:latin typeface="Cambria"/>
              <a:ea typeface="Cambria"/>
              <a:cs typeface="Cambria"/>
              <a:sym typeface="Cambria"/>
            </a:endParaRPr>
          </a:p>
          <a:p>
            <a:pPr indent="0" lvl="0" marL="0" rtl="0" algn="l">
              <a:lnSpc>
                <a:spcPct val="115000"/>
              </a:lnSpc>
              <a:spcBef>
                <a:spcPts val="0"/>
              </a:spcBef>
              <a:spcAft>
                <a:spcPts val="0"/>
              </a:spcAft>
              <a:buNone/>
            </a:pPr>
            <a:r>
              <a:t/>
            </a:r>
            <a:endParaRPr sz="20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320040" lvl="0" marL="457200" rtl="0" algn="l">
              <a:spcBef>
                <a:spcPts val="0"/>
              </a:spcBef>
              <a:spcAft>
                <a:spcPts val="0"/>
              </a:spcAft>
              <a:buSzPct val="100000"/>
              <a:buChar char="●"/>
            </a:pPr>
            <a:r>
              <a:rPr b="1" lang="en" sz="1600"/>
              <a:t>Primary (essential) hypertension– Remedies</a:t>
            </a:r>
            <a:endParaRPr/>
          </a:p>
        </p:txBody>
      </p:sp>
      <p:sp>
        <p:nvSpPr>
          <p:cNvPr id="160" name="Google Shape;160;p2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Secondary hypertension remedies</a:t>
            </a:r>
            <a:endParaRPr/>
          </a:p>
        </p:txBody>
      </p:sp>
      <p:sp>
        <p:nvSpPr>
          <p:cNvPr id="166" name="Google Shape;166;p3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i="1" lang="en" sz="1600">
                <a:solidFill>
                  <a:srgbClr val="007BC2"/>
                </a:solidFill>
                <a:highlight>
                  <a:srgbClr val="FFFFFF"/>
                </a:highlight>
                <a:uFill>
                  <a:noFill/>
                </a:uFill>
                <a:hlinkClick r:id="rId3">
                  <a:extLst>
                    <a:ext uri="{A12FA001-AC4F-418D-AE19-62706E023703}">
                      <ahyp:hlinkClr val="tx"/>
                    </a:ext>
                  </a:extLst>
                </a:hlinkClick>
              </a:rPr>
              <a:t>Kidney disease</a:t>
            </a:r>
            <a:r>
              <a:rPr b="1" i="1" lang="en" sz="1600">
                <a:solidFill>
                  <a:srgbClr val="007BC2"/>
                </a:solidFill>
              </a:rPr>
              <a:t>-  Spartium scoparium, eel serum, etc </a:t>
            </a:r>
            <a:endParaRPr b="1" i="1" sz="1600">
              <a:solidFill>
                <a:srgbClr val="007BC2"/>
              </a:solidFill>
            </a:endParaRPr>
          </a:p>
          <a:p>
            <a:pPr indent="0" lvl="0" marL="0" rtl="0" algn="l">
              <a:spcBef>
                <a:spcPts val="1200"/>
              </a:spcBef>
              <a:spcAft>
                <a:spcPts val="0"/>
              </a:spcAft>
              <a:buNone/>
            </a:pPr>
            <a:r>
              <a:rPr b="1" i="1" lang="en" sz="1600">
                <a:solidFill>
                  <a:srgbClr val="007BC2"/>
                </a:solidFill>
                <a:highlight>
                  <a:srgbClr val="FFFFFF"/>
                </a:highlight>
                <a:uFill>
                  <a:noFill/>
                </a:uFill>
                <a:hlinkClick r:id="rId4">
                  <a:extLst>
                    <a:ext uri="{A12FA001-AC4F-418D-AE19-62706E023703}">
                      <ahyp:hlinkClr val="tx"/>
                    </a:ext>
                  </a:extLst>
                </a:hlinkClick>
              </a:rPr>
              <a:t>Adrenal disease</a:t>
            </a:r>
            <a:r>
              <a:rPr b="1" i="1" lang="en" sz="1600">
                <a:solidFill>
                  <a:srgbClr val="007BC2"/>
                </a:solidFill>
              </a:rPr>
              <a:t>- Adrenalinum, etc </a:t>
            </a:r>
            <a:endParaRPr b="1" i="1" sz="1600">
              <a:solidFill>
                <a:srgbClr val="007BC2"/>
              </a:solidFill>
            </a:endParaRPr>
          </a:p>
          <a:p>
            <a:pPr indent="0" lvl="0" marL="0" rtl="0" algn="l">
              <a:spcBef>
                <a:spcPts val="1200"/>
              </a:spcBef>
              <a:spcAft>
                <a:spcPts val="0"/>
              </a:spcAft>
              <a:buNone/>
            </a:pPr>
            <a:r>
              <a:rPr b="1" i="1" lang="en" sz="1600">
                <a:solidFill>
                  <a:srgbClr val="007BC2"/>
                </a:solidFill>
                <a:highlight>
                  <a:srgbClr val="FFFFFF"/>
                </a:highlight>
                <a:uFill>
                  <a:noFill/>
                </a:uFill>
                <a:hlinkClick r:id="rId5">
                  <a:extLst>
                    <a:ext uri="{A12FA001-AC4F-418D-AE19-62706E023703}">
                      <ahyp:hlinkClr val="tx"/>
                    </a:ext>
                  </a:extLst>
                </a:hlinkClick>
              </a:rPr>
              <a:t>Hyperparathyroidism</a:t>
            </a:r>
            <a:r>
              <a:rPr b="1" i="1" lang="en" sz="1600">
                <a:solidFill>
                  <a:srgbClr val="007BC2"/>
                </a:solidFill>
              </a:rPr>
              <a:t>- Parathyroidinum, Thyroidinum etc </a:t>
            </a:r>
            <a:endParaRPr b="1" i="1" sz="1600">
              <a:solidFill>
                <a:srgbClr val="007BC2"/>
              </a:solidFill>
            </a:endParaRPr>
          </a:p>
          <a:p>
            <a:pPr indent="0" lvl="0" marL="0" rtl="0" algn="l">
              <a:spcBef>
                <a:spcPts val="1200"/>
              </a:spcBef>
              <a:spcAft>
                <a:spcPts val="0"/>
              </a:spcAft>
              <a:buNone/>
            </a:pPr>
            <a:r>
              <a:rPr b="1" i="1" lang="en" sz="1600">
                <a:solidFill>
                  <a:srgbClr val="007BC2"/>
                </a:solidFill>
                <a:highlight>
                  <a:srgbClr val="FFFFFF"/>
                </a:highlight>
                <a:uFill>
                  <a:noFill/>
                </a:uFill>
                <a:hlinkClick r:id="rId6">
                  <a:extLst>
                    <a:ext uri="{A12FA001-AC4F-418D-AE19-62706E023703}">
                      <ahyp:hlinkClr val="tx"/>
                    </a:ext>
                  </a:extLst>
                </a:hlinkClick>
              </a:rPr>
              <a:t>Thyroid</a:t>
            </a:r>
            <a:r>
              <a:rPr b="1" i="1" lang="en" sz="1600">
                <a:solidFill>
                  <a:srgbClr val="007BC2"/>
                </a:solidFill>
                <a:highlight>
                  <a:srgbClr val="FFFFFF"/>
                </a:highlight>
              </a:rPr>
              <a:t> problems- Lycopus virginia, Natrum muraticum, Spongia etc </a:t>
            </a:r>
            <a:endParaRPr b="1" i="1" sz="1600">
              <a:solidFill>
                <a:srgbClr val="007BC2"/>
              </a:solidFill>
              <a:highlight>
                <a:srgbClr val="FFFFFF"/>
              </a:highlight>
            </a:endParaRPr>
          </a:p>
          <a:p>
            <a:pPr indent="0" lvl="0" marL="0" rtl="0" algn="l">
              <a:spcBef>
                <a:spcPts val="1200"/>
              </a:spcBef>
              <a:spcAft>
                <a:spcPts val="0"/>
              </a:spcAft>
              <a:buNone/>
            </a:pPr>
            <a:r>
              <a:rPr b="1" i="1" lang="en" sz="1600">
                <a:solidFill>
                  <a:srgbClr val="007BC2"/>
                </a:solidFill>
                <a:highlight>
                  <a:srgbClr val="FFFFFF"/>
                </a:highlight>
                <a:uFill>
                  <a:noFill/>
                </a:uFill>
                <a:hlinkClick r:id="rId7">
                  <a:extLst>
                    <a:ext uri="{A12FA001-AC4F-418D-AE19-62706E023703}">
                      <ahyp:hlinkClr val="tx"/>
                    </a:ext>
                  </a:extLst>
                </a:hlinkClick>
              </a:rPr>
              <a:t>Obstructive sleep apnea</a:t>
            </a:r>
            <a:r>
              <a:rPr b="1" i="1" lang="en" sz="1600">
                <a:solidFill>
                  <a:srgbClr val="007BC2"/>
                </a:solidFill>
                <a:highlight>
                  <a:srgbClr val="FFFFFF"/>
                </a:highlight>
              </a:rPr>
              <a:t>-  Snake remedies, Carbons etc </a:t>
            </a:r>
            <a:endParaRPr b="1" i="1" sz="1600">
              <a:solidFill>
                <a:srgbClr val="007BC2"/>
              </a:solidFill>
              <a:highlight>
                <a:srgbClr val="FFFFFF"/>
              </a:highlight>
            </a:endParaRPr>
          </a:p>
          <a:p>
            <a:pPr indent="0" lvl="0" marL="0" rtl="0" algn="l">
              <a:spcBef>
                <a:spcPts val="1200"/>
              </a:spcBef>
              <a:spcAft>
                <a:spcPts val="0"/>
              </a:spcAft>
              <a:buNone/>
            </a:pPr>
            <a:r>
              <a:rPr b="1" i="1" lang="en" sz="1600">
                <a:solidFill>
                  <a:srgbClr val="007BC2"/>
                </a:solidFill>
                <a:highlight>
                  <a:srgbClr val="FFFFFF"/>
                </a:highlight>
              </a:rPr>
              <a:t>Coarctation (constriction or tightening) of the aorta- Crategus, etc </a:t>
            </a:r>
            <a:endParaRPr b="1" i="1" sz="1600">
              <a:solidFill>
                <a:srgbClr val="007BC2"/>
              </a:solidFill>
              <a:highlight>
                <a:srgbClr val="FFFFFF"/>
              </a:highlight>
            </a:endParaRPr>
          </a:p>
          <a:p>
            <a:pPr indent="0" lvl="0" marL="0" rtl="0" algn="l">
              <a:spcBef>
                <a:spcPts val="1200"/>
              </a:spcBef>
              <a:spcAft>
                <a:spcPts val="1200"/>
              </a:spcAft>
              <a:buNone/>
            </a:pPr>
            <a:r>
              <a:rPr b="1" i="1" lang="en" sz="1600">
                <a:solidFill>
                  <a:srgbClr val="007BC2"/>
                </a:solidFill>
                <a:highlight>
                  <a:srgbClr val="FFFFFF"/>
                </a:highlight>
              </a:rPr>
              <a:t>Side effects from certain medications- Carbo veg, Nux Vom , RESERPINE etc </a:t>
            </a:r>
            <a:endParaRPr b="1" i="1" sz="1600">
              <a:solidFill>
                <a:srgbClr val="007BC2"/>
              </a:solidFill>
              <a:highlight>
                <a:srgbClr val="FFFFFF"/>
              </a:highlight>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Complications of hypertension remedies</a:t>
            </a:r>
            <a:endParaRPr/>
          </a:p>
        </p:txBody>
      </p:sp>
      <p:sp>
        <p:nvSpPr>
          <p:cNvPr id="172" name="Google Shape;172;p3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30200" lvl="0" marL="457200" rtl="0" algn="l">
              <a:lnSpc>
                <a:spcPct val="100000"/>
              </a:lnSpc>
              <a:spcBef>
                <a:spcPts val="0"/>
              </a:spcBef>
              <a:spcAft>
                <a:spcPts val="0"/>
              </a:spcAft>
              <a:buClr>
                <a:schemeClr val="dk1"/>
              </a:buClr>
              <a:buSzPts val="1600"/>
              <a:buChar char="●"/>
            </a:pPr>
            <a:r>
              <a:rPr lang="en" sz="1600">
                <a:solidFill>
                  <a:schemeClr val="dk1"/>
                </a:solidFill>
              </a:rPr>
              <a:t>Heart attack or stroke</a:t>
            </a:r>
            <a:endParaRPr sz="1600">
              <a:solidFill>
                <a:schemeClr val="dk1"/>
              </a:solidFill>
            </a:endParaRPr>
          </a:p>
          <a:p>
            <a:pPr indent="-330200" lvl="0" marL="457200" rtl="0" algn="l">
              <a:lnSpc>
                <a:spcPct val="100000"/>
              </a:lnSpc>
              <a:spcBef>
                <a:spcPts val="0"/>
              </a:spcBef>
              <a:spcAft>
                <a:spcPts val="0"/>
              </a:spcAft>
              <a:buClr>
                <a:schemeClr val="dk1"/>
              </a:buClr>
              <a:buSzPts val="1600"/>
              <a:buChar char="●"/>
            </a:pPr>
            <a:r>
              <a:rPr lang="en" sz="1600">
                <a:solidFill>
                  <a:schemeClr val="dk1"/>
                </a:solidFill>
              </a:rPr>
              <a:t>Aneurysm </a:t>
            </a:r>
            <a:endParaRPr sz="1600">
              <a:solidFill>
                <a:schemeClr val="dk1"/>
              </a:solidFill>
            </a:endParaRPr>
          </a:p>
          <a:p>
            <a:pPr indent="-330200" lvl="0" marL="457200" rtl="0" algn="l">
              <a:lnSpc>
                <a:spcPct val="100000"/>
              </a:lnSpc>
              <a:spcBef>
                <a:spcPts val="0"/>
              </a:spcBef>
              <a:spcAft>
                <a:spcPts val="0"/>
              </a:spcAft>
              <a:buClr>
                <a:schemeClr val="dk1"/>
              </a:buClr>
              <a:buSzPts val="1600"/>
              <a:buChar char="●"/>
            </a:pPr>
            <a:r>
              <a:rPr lang="en" sz="1600">
                <a:solidFill>
                  <a:schemeClr val="dk1"/>
                </a:solidFill>
              </a:rPr>
              <a:t>Heart failure-</a:t>
            </a:r>
            <a:r>
              <a:rPr lang="en" sz="1100">
                <a:solidFill>
                  <a:schemeClr val="dk1"/>
                </a:solidFill>
              </a:rPr>
              <a:t> </a:t>
            </a:r>
            <a:r>
              <a:rPr b="1" lang="en" sz="1700">
                <a:solidFill>
                  <a:srgbClr val="080808"/>
                </a:solidFill>
                <a:highlight>
                  <a:srgbClr val="FFFFFF"/>
                </a:highlight>
              </a:rPr>
              <a:t>Changes with memory or understanding</a:t>
            </a:r>
            <a:endParaRPr sz="1600">
              <a:solidFill>
                <a:schemeClr val="dk1"/>
              </a:solidFill>
            </a:endParaRPr>
          </a:p>
          <a:p>
            <a:pPr indent="-330200" lvl="0" marL="457200" rtl="0" algn="l">
              <a:lnSpc>
                <a:spcPct val="100000"/>
              </a:lnSpc>
              <a:spcBef>
                <a:spcPts val="0"/>
              </a:spcBef>
              <a:spcAft>
                <a:spcPts val="0"/>
              </a:spcAft>
              <a:buClr>
                <a:schemeClr val="dk1"/>
              </a:buClr>
              <a:buSzPts val="1600"/>
              <a:buChar char="●"/>
            </a:pPr>
            <a:r>
              <a:rPr lang="en" sz="1600">
                <a:solidFill>
                  <a:schemeClr val="dk1"/>
                </a:solidFill>
              </a:rPr>
              <a:t>Dementia </a:t>
            </a:r>
            <a:endParaRPr sz="1600">
              <a:solidFill>
                <a:schemeClr val="dk1"/>
              </a:solidFill>
            </a:endParaRPr>
          </a:p>
          <a:p>
            <a:pPr indent="-330200" lvl="0" marL="457200" rtl="0" algn="l">
              <a:lnSpc>
                <a:spcPct val="100000"/>
              </a:lnSpc>
              <a:spcBef>
                <a:spcPts val="0"/>
              </a:spcBef>
              <a:spcAft>
                <a:spcPts val="0"/>
              </a:spcAft>
              <a:buClr>
                <a:schemeClr val="dk1"/>
              </a:buClr>
              <a:buSzPts val="1600"/>
              <a:buChar char="●"/>
            </a:pPr>
            <a:r>
              <a:rPr lang="en" sz="1600">
                <a:solidFill>
                  <a:schemeClr val="dk1"/>
                </a:solidFill>
              </a:rPr>
              <a:t>Weakened and narrowed blood vessels in kidney </a:t>
            </a:r>
            <a:endParaRPr sz="1600">
              <a:solidFill>
                <a:schemeClr val="dk1"/>
              </a:solidFill>
            </a:endParaRPr>
          </a:p>
          <a:p>
            <a:pPr indent="-330200" lvl="0" marL="457200" rtl="0" algn="l">
              <a:lnSpc>
                <a:spcPct val="100000"/>
              </a:lnSpc>
              <a:spcBef>
                <a:spcPts val="0"/>
              </a:spcBef>
              <a:spcAft>
                <a:spcPts val="0"/>
              </a:spcAft>
              <a:buClr>
                <a:schemeClr val="dk1"/>
              </a:buClr>
              <a:buSzPts val="1600"/>
              <a:buChar char="●"/>
            </a:pPr>
            <a:r>
              <a:rPr lang="en" sz="1600">
                <a:solidFill>
                  <a:schemeClr val="dk1"/>
                </a:solidFill>
              </a:rPr>
              <a:t>eyes -</a:t>
            </a:r>
            <a:r>
              <a:rPr lang="en" sz="1700">
                <a:solidFill>
                  <a:srgbClr val="080808"/>
                </a:solidFill>
                <a:highlight>
                  <a:srgbClr val="FFFFFF"/>
                </a:highlight>
              </a:rPr>
              <a:t> vision loss.</a:t>
            </a:r>
            <a:endParaRPr sz="1600">
              <a:solidFill>
                <a:schemeClr val="dk1"/>
              </a:solidFill>
            </a:endParaRPr>
          </a:p>
          <a:p>
            <a:pPr indent="-342900" lvl="0" marL="457200" rtl="0" algn="l">
              <a:lnSpc>
                <a:spcPct val="100000"/>
              </a:lnSpc>
              <a:spcBef>
                <a:spcPts val="0"/>
              </a:spcBef>
              <a:spcAft>
                <a:spcPts val="0"/>
              </a:spcAft>
              <a:buClr>
                <a:schemeClr val="dk1"/>
              </a:buClr>
              <a:buSzPts val="1800"/>
              <a:buChar char="●"/>
            </a:pPr>
            <a:r>
              <a:rPr lang="en">
                <a:solidFill>
                  <a:schemeClr val="dk1"/>
                </a:solidFill>
              </a:rPr>
              <a:t>Obstructive sleep apnea</a:t>
            </a:r>
            <a:endParaRPr>
              <a:solidFill>
                <a:schemeClr val="dk1"/>
              </a:solidFill>
            </a:endParaRPr>
          </a:p>
          <a:p>
            <a:pPr indent="-342900" lvl="0" marL="457200" rtl="0" algn="l">
              <a:lnSpc>
                <a:spcPct val="100000"/>
              </a:lnSpc>
              <a:spcBef>
                <a:spcPts val="0"/>
              </a:spcBef>
              <a:spcAft>
                <a:spcPts val="0"/>
              </a:spcAft>
              <a:buClr>
                <a:schemeClr val="dk1"/>
              </a:buClr>
              <a:buSzPts val="1800"/>
              <a:buChar char="●"/>
            </a:pPr>
            <a:r>
              <a:rPr lang="en">
                <a:solidFill>
                  <a:schemeClr val="dk1"/>
                </a:solidFill>
              </a:rPr>
              <a:t>Kidney disease</a:t>
            </a:r>
            <a:endParaRPr>
              <a:solidFill>
                <a:schemeClr val="dk1"/>
              </a:solidFill>
            </a:endParaRPr>
          </a:p>
          <a:p>
            <a:pPr indent="-342900" lvl="0" marL="457200" rtl="0" algn="l">
              <a:lnSpc>
                <a:spcPct val="100000"/>
              </a:lnSpc>
              <a:spcBef>
                <a:spcPts val="0"/>
              </a:spcBef>
              <a:spcAft>
                <a:spcPts val="0"/>
              </a:spcAft>
              <a:buClr>
                <a:schemeClr val="dk1"/>
              </a:buClr>
              <a:buSzPts val="1800"/>
              <a:buChar char="●"/>
            </a:pPr>
            <a:r>
              <a:rPr lang="en">
                <a:solidFill>
                  <a:schemeClr val="dk1"/>
                </a:solidFill>
              </a:rPr>
              <a:t>Adrenal gland tumors</a:t>
            </a:r>
            <a:endParaRPr>
              <a:solidFill>
                <a:schemeClr val="dk1"/>
              </a:solidFill>
            </a:endParaRPr>
          </a:p>
          <a:p>
            <a:pPr indent="-342900" lvl="0" marL="457200" rtl="0" algn="l">
              <a:lnSpc>
                <a:spcPct val="100000"/>
              </a:lnSpc>
              <a:spcBef>
                <a:spcPts val="0"/>
              </a:spcBef>
              <a:spcAft>
                <a:spcPts val="0"/>
              </a:spcAft>
              <a:buClr>
                <a:schemeClr val="dk1"/>
              </a:buClr>
              <a:buSzPts val="1800"/>
              <a:buChar char="●"/>
            </a:pPr>
            <a:r>
              <a:rPr lang="en">
                <a:solidFill>
                  <a:schemeClr val="dk1"/>
                </a:solidFill>
              </a:rPr>
              <a:t>Thyroid problems</a:t>
            </a:r>
            <a:endParaRPr>
              <a:solidFill>
                <a:schemeClr val="dk1"/>
              </a:solidFill>
            </a:endParaRPr>
          </a:p>
          <a:p>
            <a:pPr indent="-317500" lvl="0" marL="457200" rtl="0" algn="l">
              <a:lnSpc>
                <a:spcPct val="100000"/>
              </a:lnSpc>
              <a:spcBef>
                <a:spcPts val="0"/>
              </a:spcBef>
              <a:spcAft>
                <a:spcPts val="0"/>
              </a:spcAft>
              <a:buClr>
                <a:schemeClr val="dk1"/>
              </a:buClr>
              <a:buSzPts val="1400"/>
              <a:buChar char="●"/>
            </a:pPr>
            <a:r>
              <a:rPr b="1" lang="en" sz="1700">
                <a:solidFill>
                  <a:srgbClr val="080808"/>
                </a:solidFill>
                <a:highlight>
                  <a:srgbClr val="FFFFFF"/>
                </a:highlight>
              </a:rPr>
              <a:t>Metabolic syndrome.</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32"/>
          <p:cNvSpPr txBox="1"/>
          <p:nvPr/>
        </p:nvSpPr>
        <p:spPr>
          <a:xfrm>
            <a:off x="3585000" y="133413"/>
            <a:ext cx="19740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i="1" lang="en" sz="2000"/>
              <a:t>Hypertension</a:t>
            </a:r>
            <a:endParaRPr b="1" i="1" sz="2000"/>
          </a:p>
        </p:txBody>
      </p:sp>
      <p:sp>
        <p:nvSpPr>
          <p:cNvPr id="178" name="Google Shape;178;p32"/>
          <p:cNvSpPr txBox="1"/>
          <p:nvPr/>
        </p:nvSpPr>
        <p:spPr>
          <a:xfrm>
            <a:off x="360300" y="626025"/>
            <a:ext cx="42117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highlight>
                  <a:srgbClr val="F3F3F3"/>
                </a:highlight>
              </a:rPr>
              <a:t>Renal concomitant</a:t>
            </a:r>
            <a:endParaRPr>
              <a:highlight>
                <a:srgbClr val="F3F3F3"/>
              </a:highlight>
            </a:endParaRPr>
          </a:p>
          <a:p>
            <a:pPr indent="-317500" lvl="0" marL="457200" rtl="0" algn="l">
              <a:spcBef>
                <a:spcPts val="0"/>
              </a:spcBef>
              <a:spcAft>
                <a:spcPts val="0"/>
              </a:spcAft>
              <a:buSzPts val="1400"/>
              <a:buChar char="●"/>
            </a:pPr>
            <a:r>
              <a:rPr lang="en"/>
              <a:t>Spartium scoparium - flatulence </a:t>
            </a:r>
            <a:endParaRPr/>
          </a:p>
          <a:p>
            <a:pPr indent="-317500" lvl="0" marL="457200" rtl="0" algn="l">
              <a:spcBef>
                <a:spcPts val="0"/>
              </a:spcBef>
              <a:spcAft>
                <a:spcPts val="0"/>
              </a:spcAft>
              <a:buSzPts val="1400"/>
              <a:buChar char="●"/>
            </a:pPr>
            <a:r>
              <a:rPr lang="en"/>
              <a:t>Eels serum - no oedema </a:t>
            </a:r>
            <a:endParaRPr/>
          </a:p>
          <a:p>
            <a:pPr indent="-317500" lvl="0" marL="457200" rtl="0" algn="l">
              <a:spcBef>
                <a:spcPts val="0"/>
              </a:spcBef>
              <a:spcAft>
                <a:spcPts val="0"/>
              </a:spcAft>
              <a:buSzPts val="1400"/>
              <a:buChar char="●"/>
            </a:pPr>
            <a:r>
              <a:rPr lang="en"/>
              <a:t>Naja - &lt; lying on left side, reptile qualities </a:t>
            </a:r>
            <a:endParaRPr/>
          </a:p>
          <a:p>
            <a:pPr indent="-317500" lvl="0" marL="457200" rtl="0" algn="l">
              <a:spcBef>
                <a:spcPts val="0"/>
              </a:spcBef>
              <a:spcAft>
                <a:spcPts val="0"/>
              </a:spcAft>
              <a:buSzPts val="1400"/>
              <a:buChar char="●"/>
            </a:pPr>
            <a:r>
              <a:rPr lang="en"/>
              <a:t>Digitalis - low pulse, H/O grief and prostration</a:t>
            </a:r>
            <a:endParaRPr/>
          </a:p>
        </p:txBody>
      </p:sp>
      <p:sp>
        <p:nvSpPr>
          <p:cNvPr id="179" name="Google Shape;179;p32"/>
          <p:cNvSpPr txBox="1"/>
          <p:nvPr/>
        </p:nvSpPr>
        <p:spPr>
          <a:xfrm>
            <a:off x="360300" y="1931163"/>
            <a:ext cx="28692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highlight>
                  <a:srgbClr val="F3F3F3"/>
                </a:highlight>
              </a:rPr>
              <a:t>Food associated </a:t>
            </a:r>
            <a:endParaRPr>
              <a:highlight>
                <a:srgbClr val="F3F3F3"/>
              </a:highlight>
            </a:endParaRPr>
          </a:p>
          <a:p>
            <a:pPr indent="-317500" lvl="0" marL="457200" rtl="0" algn="l">
              <a:spcBef>
                <a:spcPts val="0"/>
              </a:spcBef>
              <a:spcAft>
                <a:spcPts val="0"/>
              </a:spcAft>
              <a:buSzPts val="1400"/>
              <a:buChar char="●"/>
            </a:pPr>
            <a:r>
              <a:rPr lang="en"/>
              <a:t>Acid reflux - robinia </a:t>
            </a:r>
            <a:endParaRPr/>
          </a:p>
          <a:p>
            <a:pPr indent="-317500" lvl="0" marL="457200" rtl="0" algn="l">
              <a:spcBef>
                <a:spcPts val="0"/>
              </a:spcBef>
              <a:spcAft>
                <a:spcPts val="0"/>
              </a:spcAft>
              <a:buSzPts val="1400"/>
              <a:buChar char="●"/>
            </a:pPr>
            <a:r>
              <a:rPr lang="en"/>
              <a:t>Alcohol - strophanthus</a:t>
            </a:r>
            <a:endParaRPr/>
          </a:p>
          <a:p>
            <a:pPr indent="-317500" lvl="0" marL="457200" rtl="0" algn="l">
              <a:spcBef>
                <a:spcPts val="0"/>
              </a:spcBef>
              <a:spcAft>
                <a:spcPts val="0"/>
              </a:spcAft>
              <a:buSzPts val="1400"/>
              <a:buChar char="●"/>
            </a:pPr>
            <a:r>
              <a:rPr lang="en"/>
              <a:t>Alcoholics - quercus glg</a:t>
            </a:r>
            <a:endParaRPr/>
          </a:p>
        </p:txBody>
      </p:sp>
      <p:sp>
        <p:nvSpPr>
          <p:cNvPr id="180" name="Google Shape;180;p32"/>
          <p:cNvSpPr txBox="1"/>
          <p:nvPr/>
        </p:nvSpPr>
        <p:spPr>
          <a:xfrm>
            <a:off x="5631800" y="1780425"/>
            <a:ext cx="3512100" cy="169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highlight>
                  <a:srgbClr val="F3F3F3"/>
                </a:highlight>
              </a:rPr>
              <a:t>Congestive </a:t>
            </a:r>
            <a:endParaRPr>
              <a:highlight>
                <a:srgbClr val="F3F3F3"/>
              </a:highlight>
            </a:endParaRPr>
          </a:p>
          <a:p>
            <a:pPr indent="-317500" lvl="0" marL="457200" rtl="0" algn="l">
              <a:spcBef>
                <a:spcPts val="0"/>
              </a:spcBef>
              <a:spcAft>
                <a:spcPts val="0"/>
              </a:spcAft>
              <a:buSzPts val="1400"/>
              <a:buChar char="●"/>
            </a:pPr>
            <a:r>
              <a:rPr lang="en"/>
              <a:t>Belladonna</a:t>
            </a:r>
            <a:r>
              <a:rPr lang="en"/>
              <a:t> </a:t>
            </a:r>
            <a:endParaRPr/>
          </a:p>
          <a:p>
            <a:pPr indent="-317500" lvl="0" marL="457200" rtl="0" algn="l">
              <a:spcBef>
                <a:spcPts val="0"/>
              </a:spcBef>
              <a:spcAft>
                <a:spcPts val="0"/>
              </a:spcAft>
              <a:buSzPts val="1400"/>
              <a:buChar char="●"/>
            </a:pPr>
            <a:r>
              <a:rPr lang="en"/>
              <a:t>Glonoine</a:t>
            </a:r>
            <a:endParaRPr/>
          </a:p>
          <a:p>
            <a:pPr indent="-317500" lvl="0" marL="457200" rtl="0" algn="l">
              <a:spcBef>
                <a:spcPts val="0"/>
              </a:spcBef>
              <a:spcAft>
                <a:spcPts val="0"/>
              </a:spcAft>
              <a:buSzPts val="1400"/>
              <a:buChar char="●"/>
            </a:pPr>
            <a:r>
              <a:rPr lang="en"/>
              <a:t>Nat-m </a:t>
            </a:r>
            <a:endParaRPr/>
          </a:p>
          <a:p>
            <a:pPr indent="-317500" lvl="0" marL="457200" rtl="0" algn="l">
              <a:spcBef>
                <a:spcPts val="0"/>
              </a:spcBef>
              <a:spcAft>
                <a:spcPts val="0"/>
              </a:spcAft>
              <a:buSzPts val="1400"/>
              <a:buChar char="●"/>
            </a:pPr>
            <a:r>
              <a:rPr lang="en"/>
              <a:t>Sang-c</a:t>
            </a:r>
            <a:endParaRPr/>
          </a:p>
          <a:p>
            <a:pPr indent="-317500" lvl="0" marL="457200" rtl="0" algn="l">
              <a:spcBef>
                <a:spcPts val="0"/>
              </a:spcBef>
              <a:spcAft>
                <a:spcPts val="0"/>
              </a:spcAft>
              <a:buSzPts val="1400"/>
              <a:buChar char="●"/>
            </a:pPr>
            <a:r>
              <a:rPr lang="en"/>
              <a:t>Usnea </a:t>
            </a:r>
            <a:endParaRPr/>
          </a:p>
          <a:p>
            <a:pPr indent="-317500" lvl="0" marL="457200" rtl="0" algn="l">
              <a:spcBef>
                <a:spcPts val="0"/>
              </a:spcBef>
              <a:spcAft>
                <a:spcPts val="0"/>
              </a:spcAft>
              <a:buSzPts val="1400"/>
              <a:buChar char="●"/>
            </a:pPr>
            <a:r>
              <a:rPr lang="en"/>
              <a:t>Amyl nit </a:t>
            </a:r>
            <a:endParaRPr/>
          </a:p>
        </p:txBody>
      </p:sp>
      <p:sp>
        <p:nvSpPr>
          <p:cNvPr id="181" name="Google Shape;181;p32"/>
          <p:cNvSpPr txBox="1"/>
          <p:nvPr/>
        </p:nvSpPr>
        <p:spPr>
          <a:xfrm>
            <a:off x="5631810" y="3473625"/>
            <a:ext cx="35121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highlight>
                  <a:srgbClr val="F3F3F3"/>
                </a:highlight>
              </a:rPr>
              <a:t>Stress</a:t>
            </a:r>
            <a:r>
              <a:rPr lang="en"/>
              <a:t> </a:t>
            </a:r>
            <a:endParaRPr/>
          </a:p>
          <a:p>
            <a:pPr indent="-317500" lvl="0" marL="457200" rtl="0" algn="l">
              <a:spcBef>
                <a:spcPts val="0"/>
              </a:spcBef>
              <a:spcAft>
                <a:spcPts val="0"/>
              </a:spcAft>
              <a:buSzPts val="1400"/>
              <a:buChar char="●"/>
            </a:pPr>
            <a:r>
              <a:rPr lang="en"/>
              <a:t>Rauwolfia - mental state increases</a:t>
            </a:r>
            <a:endParaRPr/>
          </a:p>
          <a:p>
            <a:pPr indent="-317500" lvl="0" marL="457200" rtl="0" algn="l">
              <a:spcBef>
                <a:spcPts val="0"/>
              </a:spcBef>
              <a:spcAft>
                <a:spcPts val="0"/>
              </a:spcAft>
              <a:buSzPts val="1400"/>
              <a:buChar char="●"/>
            </a:pPr>
            <a:r>
              <a:rPr lang="en"/>
              <a:t>Naja - reptile theme </a:t>
            </a:r>
            <a:endParaRPr/>
          </a:p>
          <a:p>
            <a:pPr indent="-317500" lvl="0" marL="457200" rtl="0" algn="l">
              <a:spcBef>
                <a:spcPts val="0"/>
              </a:spcBef>
              <a:spcAft>
                <a:spcPts val="0"/>
              </a:spcAft>
              <a:buSzPts val="1400"/>
              <a:buChar char="●"/>
            </a:pPr>
            <a:r>
              <a:rPr lang="en"/>
              <a:t>Aurum - high responsibility </a:t>
            </a:r>
            <a:endParaRPr/>
          </a:p>
          <a:p>
            <a:pPr indent="-317500" lvl="0" marL="457200" rtl="0" algn="l">
              <a:spcBef>
                <a:spcPts val="0"/>
              </a:spcBef>
              <a:spcAft>
                <a:spcPts val="0"/>
              </a:spcAft>
              <a:buSzPts val="1400"/>
              <a:buChar char="●"/>
            </a:pPr>
            <a:r>
              <a:rPr lang="en"/>
              <a:t>Coffea high excitability </a:t>
            </a:r>
            <a:endParaRPr/>
          </a:p>
          <a:p>
            <a:pPr indent="-317500" lvl="0" marL="457200" rtl="0" algn="l">
              <a:spcBef>
                <a:spcPts val="0"/>
              </a:spcBef>
              <a:spcAft>
                <a:spcPts val="0"/>
              </a:spcAft>
              <a:buSzPts val="1400"/>
              <a:buChar char="●"/>
            </a:pPr>
            <a:r>
              <a:rPr lang="en"/>
              <a:t>Calcarea ars - &lt; slightest emotion</a:t>
            </a:r>
            <a:endParaRPr/>
          </a:p>
        </p:txBody>
      </p:sp>
      <p:sp>
        <p:nvSpPr>
          <p:cNvPr id="182" name="Google Shape;182;p32"/>
          <p:cNvSpPr txBox="1"/>
          <p:nvPr/>
        </p:nvSpPr>
        <p:spPr>
          <a:xfrm>
            <a:off x="360300" y="4067625"/>
            <a:ext cx="34038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highlight>
                  <a:srgbClr val="F3F3F3"/>
                </a:highlight>
              </a:rPr>
              <a:t>Rheumatic</a:t>
            </a:r>
            <a:r>
              <a:rPr lang="en"/>
              <a:t> </a:t>
            </a:r>
            <a:endParaRPr/>
          </a:p>
          <a:p>
            <a:pPr indent="-317500" lvl="0" marL="457200" rtl="0" algn="l">
              <a:spcBef>
                <a:spcPts val="0"/>
              </a:spcBef>
              <a:spcAft>
                <a:spcPts val="0"/>
              </a:spcAft>
              <a:buSzPts val="1400"/>
              <a:buChar char="●"/>
            </a:pPr>
            <a:r>
              <a:rPr lang="en"/>
              <a:t>Viscum alb - heat, unable to rest </a:t>
            </a:r>
            <a:endParaRPr/>
          </a:p>
          <a:p>
            <a:pPr indent="-317500" lvl="0" marL="457200" rtl="0" algn="l">
              <a:spcBef>
                <a:spcPts val="0"/>
              </a:spcBef>
              <a:spcAft>
                <a:spcPts val="0"/>
              </a:spcAft>
              <a:buSzPts val="1400"/>
              <a:buChar char="●"/>
            </a:pPr>
            <a:r>
              <a:rPr lang="en"/>
              <a:t>Guiaicum - arthritis &gt; rest </a:t>
            </a:r>
            <a:endParaRPr/>
          </a:p>
        </p:txBody>
      </p:sp>
      <p:sp>
        <p:nvSpPr>
          <p:cNvPr id="183" name="Google Shape;183;p32"/>
          <p:cNvSpPr txBox="1"/>
          <p:nvPr/>
        </p:nvSpPr>
        <p:spPr>
          <a:xfrm>
            <a:off x="5631800" y="733725"/>
            <a:ext cx="35121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highlight>
                  <a:srgbClr val="F3F3F3"/>
                </a:highlight>
              </a:rPr>
              <a:t>Gastric concomitant</a:t>
            </a:r>
            <a:endParaRPr>
              <a:highlight>
                <a:srgbClr val="F3F3F3"/>
              </a:highlight>
            </a:endParaRPr>
          </a:p>
          <a:p>
            <a:pPr indent="-317500" lvl="0" marL="457200" rtl="0" algn="l">
              <a:spcBef>
                <a:spcPts val="0"/>
              </a:spcBef>
              <a:spcAft>
                <a:spcPts val="0"/>
              </a:spcAft>
              <a:buSzPts val="1400"/>
              <a:buChar char="●"/>
            </a:pPr>
            <a:r>
              <a:rPr lang="en"/>
              <a:t>Spartium scoparium (renal + gastric)</a:t>
            </a:r>
            <a:endParaRPr/>
          </a:p>
          <a:p>
            <a:pPr indent="-317500" lvl="0" marL="457200" rtl="0" algn="l">
              <a:spcBef>
                <a:spcPts val="0"/>
              </a:spcBef>
              <a:spcAft>
                <a:spcPts val="0"/>
              </a:spcAft>
              <a:buSzPts val="1400"/>
              <a:buChar char="●"/>
            </a:pPr>
            <a:r>
              <a:rPr lang="en"/>
              <a:t>Allium-s - increased meat desire</a:t>
            </a:r>
            <a:endParaRPr/>
          </a:p>
          <a:p>
            <a:pPr indent="-317500" lvl="0" marL="457200" rtl="0" algn="l">
              <a:spcBef>
                <a:spcPts val="0"/>
              </a:spcBef>
              <a:spcAft>
                <a:spcPts val="0"/>
              </a:spcAft>
              <a:buSzPts val="1400"/>
              <a:buChar char="●"/>
            </a:pPr>
            <a:r>
              <a:rPr lang="en"/>
              <a:t>Gratiola - female nux </a:t>
            </a:r>
            <a:endParaRPr/>
          </a:p>
        </p:txBody>
      </p:sp>
      <p:sp>
        <p:nvSpPr>
          <p:cNvPr id="184" name="Google Shape;184;p32"/>
          <p:cNvSpPr txBox="1"/>
          <p:nvPr/>
        </p:nvSpPr>
        <p:spPr>
          <a:xfrm>
            <a:off x="360300" y="3020925"/>
            <a:ext cx="39651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highlight>
                  <a:srgbClr val="F3F3F3"/>
                </a:highlight>
              </a:rPr>
              <a:t>Cardiac</a:t>
            </a:r>
            <a:r>
              <a:rPr lang="en"/>
              <a:t> </a:t>
            </a:r>
            <a:endParaRPr/>
          </a:p>
          <a:p>
            <a:pPr indent="-317500" lvl="0" marL="457200" rtl="0" algn="l">
              <a:spcBef>
                <a:spcPts val="0"/>
              </a:spcBef>
              <a:spcAft>
                <a:spcPts val="0"/>
              </a:spcAft>
              <a:buSzPts val="1400"/>
              <a:buChar char="●"/>
            </a:pPr>
            <a:r>
              <a:rPr lang="en"/>
              <a:t>Lycopus - audible pulsation</a:t>
            </a:r>
            <a:endParaRPr/>
          </a:p>
          <a:p>
            <a:pPr indent="-317500" lvl="0" marL="457200" rtl="0" algn="l">
              <a:spcBef>
                <a:spcPts val="0"/>
              </a:spcBef>
              <a:spcAft>
                <a:spcPts val="0"/>
              </a:spcAft>
              <a:buSzPts val="1400"/>
              <a:buChar char="●"/>
            </a:pPr>
            <a:r>
              <a:rPr lang="en"/>
              <a:t>Strontium carb - chilly, &gt; warmth </a:t>
            </a:r>
            <a:endParaRPr/>
          </a:p>
          <a:p>
            <a:pPr indent="-317500" lvl="0" marL="457200" rtl="0" algn="l">
              <a:spcBef>
                <a:spcPts val="0"/>
              </a:spcBef>
              <a:spcAft>
                <a:spcPts val="0"/>
              </a:spcAft>
              <a:buSzPts val="1400"/>
              <a:buChar char="●"/>
            </a:pPr>
            <a:r>
              <a:rPr lang="en"/>
              <a:t>Amyl nitrosum - flushes of heat</a:t>
            </a:r>
            <a:endParaRPr/>
          </a:p>
        </p:txBody>
      </p:sp>
      <p:sp>
        <p:nvSpPr>
          <p:cNvPr id="185" name="Google Shape;185;p32"/>
          <p:cNvSpPr txBox="1"/>
          <p:nvPr/>
        </p:nvSpPr>
        <p:spPr>
          <a:xfrm>
            <a:off x="3715650" y="4869925"/>
            <a:ext cx="17127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latin typeface="Karla"/>
                <a:ea typeface="Karla"/>
                <a:cs typeface="Karla"/>
                <a:sym typeface="Karla"/>
              </a:rPr>
              <a:t>www.drgauranggaikwad.com</a:t>
            </a:r>
            <a:endParaRPr sz="900">
              <a:latin typeface="Karla"/>
              <a:ea typeface="Karla"/>
              <a:cs typeface="Karla"/>
              <a:sym typeface="Karla"/>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3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91" name="Google Shape;191;p3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u="sng">
                <a:solidFill>
                  <a:schemeClr val="hlink"/>
                </a:solidFill>
                <a:hlinkClick r:id="rId3"/>
              </a:rPr>
              <a:t>gauranghg@gmail.com</a:t>
            </a:r>
            <a:r>
              <a:rPr lang="en"/>
              <a:t> </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
              <a:t>Write me questions , suggestions </a:t>
            </a:r>
            <a:endParaRPr/>
          </a:p>
          <a:p>
            <a:pPr indent="0" lvl="0" marL="0" rtl="0" algn="l">
              <a:spcBef>
                <a:spcPts val="1200"/>
              </a:spcBef>
              <a:spcAft>
                <a:spcPts val="0"/>
              </a:spcAft>
              <a:buNone/>
            </a:pPr>
            <a:r>
              <a:rPr lang="en"/>
              <a:t>—</a:t>
            </a:r>
            <a:endParaRPr/>
          </a:p>
          <a:p>
            <a:pPr indent="0" lvl="0" marL="0" rtl="0" algn="l">
              <a:spcBef>
                <a:spcPts val="1200"/>
              </a:spcBef>
              <a:spcAft>
                <a:spcPts val="1200"/>
              </a:spcAft>
              <a:buNone/>
            </a:pPr>
            <a:r>
              <a:rPr lang="en"/>
              <a:t>al</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3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Aurum salts </a:t>
            </a:r>
            <a:endParaRPr/>
          </a:p>
        </p:txBody>
      </p:sp>
      <p:sp>
        <p:nvSpPr>
          <p:cNvPr id="197" name="Google Shape;197;p34"/>
          <p:cNvSpPr txBox="1"/>
          <p:nvPr>
            <p:ph idx="1" type="body"/>
          </p:nvPr>
        </p:nvSpPr>
        <p:spPr>
          <a:xfrm>
            <a:off x="886650" y="1598400"/>
            <a:ext cx="3018600" cy="3327300"/>
          </a:xfrm>
          <a:prstGeom prst="rect">
            <a:avLst/>
          </a:prstGeom>
        </p:spPr>
        <p:txBody>
          <a:bodyPr anchorCtr="0" anchor="t" bIns="91425" lIns="91425" spcFirstLastPara="1" rIns="91425" wrap="square" tIns="91425">
            <a:normAutofit/>
          </a:bodyPr>
          <a:lstStyle/>
          <a:p>
            <a:pPr indent="-355600" lvl="0" marL="457200" rtl="0" algn="l">
              <a:lnSpc>
                <a:spcPct val="120000"/>
              </a:lnSpc>
              <a:spcBef>
                <a:spcPts val="0"/>
              </a:spcBef>
              <a:spcAft>
                <a:spcPts val="0"/>
              </a:spcAft>
              <a:buClr>
                <a:srgbClr val="000000"/>
              </a:buClr>
              <a:buSzPts val="2000"/>
              <a:buFont typeface="Cambria"/>
              <a:buChar char="●"/>
            </a:pPr>
            <a:r>
              <a:rPr i="1" lang="en" sz="2000">
                <a:solidFill>
                  <a:srgbClr val="000000"/>
                </a:solidFill>
                <a:latin typeface="Cambria"/>
                <a:ea typeface="Cambria"/>
                <a:cs typeface="Cambria"/>
                <a:sym typeface="Cambria"/>
              </a:rPr>
              <a:t>Aurum Ars </a:t>
            </a:r>
            <a:endParaRPr i="1" sz="2000">
              <a:solidFill>
                <a:srgbClr val="000000"/>
              </a:solidFill>
              <a:latin typeface="Cambria"/>
              <a:ea typeface="Cambria"/>
              <a:cs typeface="Cambria"/>
              <a:sym typeface="Cambria"/>
            </a:endParaRPr>
          </a:p>
          <a:p>
            <a:pPr indent="-355600" lvl="0" marL="457200" rtl="0" algn="l">
              <a:lnSpc>
                <a:spcPct val="120000"/>
              </a:lnSpc>
              <a:spcBef>
                <a:spcPts val="0"/>
              </a:spcBef>
              <a:spcAft>
                <a:spcPts val="0"/>
              </a:spcAft>
              <a:buClr>
                <a:srgbClr val="000000"/>
              </a:buClr>
              <a:buSzPts val="2000"/>
              <a:buFont typeface="Cambria"/>
              <a:buChar char="●"/>
            </a:pPr>
            <a:r>
              <a:rPr i="1" lang="en" sz="2000">
                <a:solidFill>
                  <a:srgbClr val="000000"/>
                </a:solidFill>
                <a:latin typeface="Cambria"/>
                <a:ea typeface="Cambria"/>
                <a:cs typeface="Cambria"/>
                <a:sym typeface="Cambria"/>
              </a:rPr>
              <a:t>Aurum Iod </a:t>
            </a:r>
            <a:endParaRPr i="1" sz="2000">
              <a:solidFill>
                <a:srgbClr val="000000"/>
              </a:solidFill>
              <a:latin typeface="Cambria"/>
              <a:ea typeface="Cambria"/>
              <a:cs typeface="Cambria"/>
              <a:sym typeface="Cambria"/>
            </a:endParaRPr>
          </a:p>
          <a:p>
            <a:pPr indent="-355600" lvl="0" marL="457200" rtl="0" algn="l">
              <a:lnSpc>
                <a:spcPct val="120000"/>
              </a:lnSpc>
              <a:spcBef>
                <a:spcPts val="0"/>
              </a:spcBef>
              <a:spcAft>
                <a:spcPts val="0"/>
              </a:spcAft>
              <a:buClr>
                <a:srgbClr val="000000"/>
              </a:buClr>
              <a:buSzPts val="2000"/>
              <a:buFont typeface="Cambria"/>
              <a:buChar char="●"/>
            </a:pPr>
            <a:r>
              <a:rPr i="1" lang="en" sz="2000">
                <a:solidFill>
                  <a:srgbClr val="000000"/>
                </a:solidFill>
                <a:latin typeface="Cambria"/>
                <a:ea typeface="Cambria"/>
                <a:cs typeface="Cambria"/>
                <a:sym typeface="Cambria"/>
              </a:rPr>
              <a:t>Aurum Sulph </a:t>
            </a:r>
            <a:endParaRPr i="1" sz="2000">
              <a:solidFill>
                <a:srgbClr val="000000"/>
              </a:solidFill>
              <a:latin typeface="Cambria"/>
              <a:ea typeface="Cambria"/>
              <a:cs typeface="Cambria"/>
              <a:sym typeface="Cambria"/>
            </a:endParaRPr>
          </a:p>
          <a:p>
            <a:pPr indent="-355600" lvl="0" marL="457200" rtl="0" algn="l">
              <a:lnSpc>
                <a:spcPct val="120000"/>
              </a:lnSpc>
              <a:spcBef>
                <a:spcPts val="0"/>
              </a:spcBef>
              <a:spcAft>
                <a:spcPts val="0"/>
              </a:spcAft>
              <a:buClr>
                <a:srgbClr val="000000"/>
              </a:buClr>
              <a:buSzPts val="2000"/>
              <a:buFont typeface="Cambria"/>
              <a:buChar char="●"/>
            </a:pPr>
            <a:r>
              <a:rPr i="1" lang="en" sz="2000">
                <a:solidFill>
                  <a:srgbClr val="000000"/>
                </a:solidFill>
                <a:latin typeface="Cambria"/>
                <a:ea typeface="Cambria"/>
                <a:cs typeface="Cambria"/>
                <a:sym typeface="Cambria"/>
              </a:rPr>
              <a:t>Aurum Mur </a:t>
            </a:r>
            <a:endParaRPr i="1" sz="2000">
              <a:solidFill>
                <a:srgbClr val="000000"/>
              </a:solidFill>
              <a:latin typeface="Cambria"/>
              <a:ea typeface="Cambria"/>
              <a:cs typeface="Cambria"/>
              <a:sym typeface="Cambria"/>
            </a:endParaRPr>
          </a:p>
          <a:p>
            <a:pPr indent="-355600" lvl="0" marL="457200" rtl="0" algn="l">
              <a:lnSpc>
                <a:spcPct val="120000"/>
              </a:lnSpc>
              <a:spcBef>
                <a:spcPts val="0"/>
              </a:spcBef>
              <a:spcAft>
                <a:spcPts val="0"/>
              </a:spcAft>
              <a:buClr>
                <a:srgbClr val="000000"/>
              </a:buClr>
              <a:buSzPts val="2000"/>
              <a:buFont typeface="Cambria"/>
              <a:buChar char="●"/>
            </a:pPr>
            <a:r>
              <a:rPr i="1" lang="en" sz="2000">
                <a:solidFill>
                  <a:srgbClr val="000000"/>
                </a:solidFill>
                <a:latin typeface="Cambria"/>
                <a:ea typeface="Cambria"/>
                <a:cs typeface="Cambria"/>
                <a:sym typeface="Cambria"/>
              </a:rPr>
              <a:t>Aurum M Nat </a:t>
            </a:r>
            <a:endParaRPr sz="2000"/>
          </a:p>
        </p:txBody>
      </p:sp>
      <p:sp>
        <p:nvSpPr>
          <p:cNvPr id="198" name="Google Shape;198;p3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99" name="Google Shape;199;p34"/>
          <p:cNvPicPr preferRelativeResize="0"/>
          <p:nvPr/>
        </p:nvPicPr>
        <p:blipFill>
          <a:blip r:embed="rId3">
            <a:alphaModFix/>
          </a:blip>
          <a:stretch>
            <a:fillRect/>
          </a:stretch>
        </p:blipFill>
        <p:spPr>
          <a:xfrm>
            <a:off x="4593431" y="1489913"/>
            <a:ext cx="3850825" cy="21636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82" name="Google Shape;82;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212B32"/>
                </a:solidFill>
                <a:highlight>
                  <a:schemeClr val="lt1"/>
                </a:highlight>
              </a:rPr>
              <a:t>What is hypertension ? </a:t>
            </a:r>
            <a:endParaRPr>
              <a:solidFill>
                <a:srgbClr val="212B32"/>
              </a:solidFill>
              <a:highlight>
                <a:schemeClr val="lt1"/>
              </a:highlight>
            </a:endParaRPr>
          </a:p>
        </p:txBody>
      </p:sp>
      <p:sp>
        <p:nvSpPr>
          <p:cNvPr id="83" name="Google Shape;83;p17"/>
          <p:cNvSpPr txBox="1"/>
          <p:nvPr/>
        </p:nvSpPr>
        <p:spPr>
          <a:xfrm>
            <a:off x="886650" y="1315350"/>
            <a:ext cx="7769100" cy="2801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t>Blood pressure is determined both by the amount of blood your heart pumps and the amount of resistance to blood flow in your arteries. The more blood your heart pumps and the narrower your arteries, the higher your blood pressure. A blood pressure reading is given in millimeters of mercury (mm Hg). It has two numbers.</a:t>
            </a:r>
            <a:endParaRPr sz="1700"/>
          </a:p>
          <a:p>
            <a:pPr indent="0" lvl="0" marL="0" rtl="0" algn="l">
              <a:spcBef>
                <a:spcPts val="0"/>
              </a:spcBef>
              <a:spcAft>
                <a:spcPts val="0"/>
              </a:spcAft>
              <a:buNone/>
            </a:pPr>
            <a:r>
              <a:t/>
            </a:r>
            <a:endParaRPr sz="1700"/>
          </a:p>
          <a:p>
            <a:pPr indent="-336550" lvl="0" marL="457200" rtl="0" algn="l">
              <a:spcBef>
                <a:spcPts val="0"/>
              </a:spcBef>
              <a:spcAft>
                <a:spcPts val="0"/>
              </a:spcAft>
              <a:buSzPts val="1700"/>
              <a:buChar char="●"/>
            </a:pPr>
            <a:r>
              <a:rPr lang="en" sz="1700"/>
              <a:t>Top number (systolic pressure). The first, or upper, number measures the pressure in your arteries when your heart beats.</a:t>
            </a:r>
            <a:endParaRPr sz="1700"/>
          </a:p>
          <a:p>
            <a:pPr indent="-336550" lvl="0" marL="457200" rtl="0" algn="l">
              <a:spcBef>
                <a:spcPts val="0"/>
              </a:spcBef>
              <a:spcAft>
                <a:spcPts val="0"/>
              </a:spcAft>
              <a:buSzPts val="1700"/>
              <a:buChar char="●"/>
            </a:pPr>
            <a:r>
              <a:rPr lang="en" sz="1700"/>
              <a:t>Bottom number (diastolic pressure). The second, or lower, number measures the pressure in your arteries between beats.</a:t>
            </a:r>
            <a:endParaRPr sz="17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35"/>
          <p:cNvSpPr txBox="1"/>
          <p:nvPr/>
        </p:nvSpPr>
        <p:spPr>
          <a:xfrm>
            <a:off x="3010000" y="0"/>
            <a:ext cx="3000000" cy="600300"/>
          </a:xfrm>
          <a:prstGeom prst="rect">
            <a:avLst/>
          </a:prstGeom>
          <a:noFill/>
          <a:ln>
            <a:noFill/>
          </a:ln>
        </p:spPr>
        <p:txBody>
          <a:bodyPr anchorCtr="0" anchor="t" bIns="91425" lIns="91425" spcFirstLastPara="1" rIns="91425" wrap="square" tIns="91425">
            <a:spAutoFit/>
          </a:bodyPr>
          <a:lstStyle/>
          <a:p>
            <a:pPr indent="0" lvl="0" marL="457200" rtl="0" algn="ctr">
              <a:spcBef>
                <a:spcPts val="0"/>
              </a:spcBef>
              <a:spcAft>
                <a:spcPts val="0"/>
              </a:spcAft>
              <a:buNone/>
            </a:pPr>
            <a:r>
              <a:rPr lang="en" sz="2700">
                <a:solidFill>
                  <a:schemeClr val="dk1"/>
                </a:solidFill>
              </a:rPr>
              <a:t>Aurum salts</a:t>
            </a:r>
            <a:endParaRPr sz="2700"/>
          </a:p>
        </p:txBody>
      </p:sp>
      <p:pic>
        <p:nvPicPr>
          <p:cNvPr id="205" name="Google Shape;205;p35"/>
          <p:cNvPicPr preferRelativeResize="0"/>
          <p:nvPr/>
        </p:nvPicPr>
        <p:blipFill>
          <a:blip r:embed="rId3">
            <a:alphaModFix/>
          </a:blip>
          <a:stretch>
            <a:fillRect/>
          </a:stretch>
        </p:blipFill>
        <p:spPr>
          <a:xfrm>
            <a:off x="152400" y="752700"/>
            <a:ext cx="8839204" cy="1899048"/>
          </a:xfrm>
          <a:prstGeom prst="rect">
            <a:avLst/>
          </a:prstGeom>
          <a:noFill/>
          <a:ln>
            <a:noFill/>
          </a:ln>
        </p:spPr>
      </p:pic>
      <p:pic>
        <p:nvPicPr>
          <p:cNvPr id="206" name="Google Shape;206;p35"/>
          <p:cNvPicPr preferRelativeResize="0"/>
          <p:nvPr/>
        </p:nvPicPr>
        <p:blipFill>
          <a:blip r:embed="rId4">
            <a:alphaModFix/>
          </a:blip>
          <a:stretch>
            <a:fillRect/>
          </a:stretch>
        </p:blipFill>
        <p:spPr>
          <a:xfrm>
            <a:off x="152400" y="2883973"/>
            <a:ext cx="8839204" cy="1799779"/>
          </a:xfrm>
          <a:prstGeom prst="rect">
            <a:avLst/>
          </a:prstGeom>
          <a:noFill/>
          <a:ln>
            <a:noFill/>
          </a:ln>
        </p:spPr>
      </p:pic>
    </p:spTree>
  </p:cSld>
  <p:clrMapOvr>
    <a:masterClrMapping/>
  </p:clrMapOvr>
</p:sld>
</file>

<file path=ppt/slides/slide21.xml><?xml version="1.0" encoding="utf-8"?>
<p:sld xmlns:p="http://schemas.openxmlformats.org/presentationml/2006/main" xmlns:a="http://schemas.openxmlformats.org/drawingml/2006/main" xmlns:ahyp="http://schemas.microsoft.com/office/drawing/2018/hyperlinkcolor"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14="http://schemas.microsoft.com/office/powerpoint/2010/main" xmlns:p15="http://schemas.microsoft.com/office/powerpoint/2012/main" xmlns:pvml="urn:schemas-microsoft-com:office:powerpoint" xmlns:r="http://schemas.openxmlformats.org/officeDocument/2006/relationships" xmlns:v="urn:schemas-microsoft-com:vml">
  <p:cSld>
    <p:spTree>
      <p:nvGrpSpPr>
        <p:cNvPr id="210" name="Shape 210"/>
        <p:cNvGrpSpPr/>
        <p:nvPr/>
      </p:nvGrpSpPr>
      <p:grpSpPr>
        <a:xfrm>
          <a:off x="0" y="0"/>
          <a:ext cx="0" cy="0"/>
          <a:chOff x="0" y="0"/>
          <a:chExt cx="0" cy="0"/>
        </a:xfrm>
      </p:grpSpPr>
      <p:pic>
        <p:nvPicPr>
          <p:cNvPr id="211" name="Google Shape;211;p36"/>
          <p:cNvPicPr preferRelativeResize="0"/>
          <p:nvPr/>
        </p:nvPicPr>
        <p:blipFill rotWithShape="1">
          <a:blip r:embed="rId3">
            <a:alphaModFix/>
          </a:blip>
          <a:srcRect t="73"/>
          <a:stretch/>
        </p:blipFill>
        <p:spPr>
          <a:xfrm>
            <a:off x="152400" y="262225"/>
            <a:ext cx="8839199" cy="248842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37"/>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Aurum arsenicosum </a:t>
            </a:r>
            <a:endParaRPr/>
          </a:p>
        </p:txBody>
      </p:sp>
      <p:pic>
        <p:nvPicPr>
          <p:cNvPr descr="Gold and arsenic in pyrite, Geology and gold on Otago's northeastern  margin, Department of Geology, University of Otago, New Zealand" id="217" name="Google Shape;217;p37"/>
          <p:cNvPicPr preferRelativeResize="0"/>
          <p:nvPr/>
        </p:nvPicPr>
        <p:blipFill>
          <a:blip r:embed="rId3">
            <a:alphaModFix/>
          </a:blip>
          <a:stretch>
            <a:fillRect/>
          </a:stretch>
        </p:blipFill>
        <p:spPr>
          <a:xfrm>
            <a:off x="3233738" y="2992650"/>
            <a:ext cx="2676525" cy="17145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3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Aurum Ars</a:t>
            </a:r>
            <a:endParaRPr/>
          </a:p>
        </p:txBody>
      </p:sp>
      <p:sp>
        <p:nvSpPr>
          <p:cNvPr id="223" name="Google Shape;223;p38"/>
          <p:cNvSpPr txBox="1"/>
          <p:nvPr>
            <p:ph idx="1" type="body"/>
          </p:nvPr>
        </p:nvSpPr>
        <p:spPr>
          <a:xfrm>
            <a:off x="311700" y="1017725"/>
            <a:ext cx="4112100" cy="362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rPr>
              <a:t>Understanding of Aurum</a:t>
            </a:r>
            <a:endParaRPr sz="1200">
              <a:solidFill>
                <a:schemeClr val="dk1"/>
              </a:solidFill>
            </a:endParaRPr>
          </a:p>
          <a:p>
            <a:pPr indent="-304800" lvl="0" marL="457200" rtl="0" algn="l">
              <a:spcBef>
                <a:spcPts val="1200"/>
              </a:spcBef>
              <a:spcAft>
                <a:spcPts val="0"/>
              </a:spcAft>
              <a:buClr>
                <a:schemeClr val="dk1"/>
              </a:buClr>
              <a:buSzPts val="1200"/>
              <a:buChar char="○"/>
            </a:pPr>
            <a:r>
              <a:rPr lang="en" sz="1200">
                <a:solidFill>
                  <a:schemeClr val="dk1"/>
                </a:solidFill>
              </a:rPr>
              <a:t>﻿﻿He has reached the top position and has to maintain this position by handling responsibilities in every circumstance.</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﻿﻿His ability is subjected to lot of attacks and challenges</a:t>
            </a:r>
            <a:endParaRPr sz="1200">
              <a:solidFill>
                <a:schemeClr val="dk1"/>
              </a:solidFill>
            </a:endParaRPr>
          </a:p>
          <a:p>
            <a:pPr indent="0" lvl="0" marL="0" rtl="0" algn="l">
              <a:spcBef>
                <a:spcPts val="1200"/>
              </a:spcBef>
              <a:spcAft>
                <a:spcPts val="0"/>
              </a:spcAft>
              <a:buClr>
                <a:schemeClr val="dk1"/>
              </a:buClr>
              <a:buSzPts val="1100"/>
              <a:buFont typeface="Arial"/>
              <a:buNone/>
            </a:pPr>
            <a:r>
              <a:rPr lang="en" sz="1200">
                <a:solidFill>
                  <a:schemeClr val="dk1"/>
                </a:solidFill>
              </a:rPr>
              <a:t>The feeling is, "Are you good enough? Every crisis is a test of your ability to keep control, take charge, to maintain the position etc. Are you capable of running an organization?"</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It is like a prime minister of a country who has already been chosen as a leader and reached the top position but now needs to maintain this position by constantly maintaining the standard of performance or else he will lose the confidence of others and himself.</a:t>
            </a:r>
            <a:endParaRPr sz="1200">
              <a:solidFill>
                <a:schemeClr val="dk1"/>
              </a:solidFill>
            </a:endParaRPr>
          </a:p>
          <a:p>
            <a:pPr indent="0" lvl="0" marL="0" rtl="0" algn="l">
              <a:spcBef>
                <a:spcPts val="0"/>
              </a:spcBef>
              <a:spcAft>
                <a:spcPts val="1200"/>
              </a:spcAft>
              <a:buNone/>
            </a:pPr>
            <a:r>
              <a:t/>
            </a:r>
            <a:endParaRPr sz="2100"/>
          </a:p>
        </p:txBody>
      </p:sp>
      <p:sp>
        <p:nvSpPr>
          <p:cNvPr id="224" name="Google Shape;224;p38"/>
          <p:cNvSpPr txBox="1"/>
          <p:nvPr/>
        </p:nvSpPr>
        <p:spPr>
          <a:xfrm>
            <a:off x="4572000" y="454775"/>
            <a:ext cx="4583400" cy="4556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100">
                <a:solidFill>
                  <a:schemeClr val="dk1"/>
                </a:solidFill>
              </a:rPr>
              <a:t>Understanding of Arsenicum</a:t>
            </a:r>
            <a:endParaRPr sz="1100">
              <a:solidFill>
                <a:schemeClr val="dk1"/>
              </a:solidFill>
            </a:endParaRPr>
          </a:p>
          <a:p>
            <a:pPr indent="-298450" lvl="0" marL="457200" rtl="0" algn="l">
              <a:lnSpc>
                <a:spcPct val="115000"/>
              </a:lnSpc>
              <a:spcBef>
                <a:spcPts val="1200"/>
              </a:spcBef>
              <a:spcAft>
                <a:spcPts val="0"/>
              </a:spcAft>
              <a:buClr>
                <a:schemeClr val="dk1"/>
              </a:buClr>
              <a:buSzPts val="1100"/>
              <a:buChar char="○"/>
            </a:pPr>
            <a:r>
              <a:rPr lang="en" sz="1100">
                <a:solidFill>
                  <a:schemeClr val="dk1"/>
                </a:solidFill>
              </a:rPr>
              <a:t>﻿﻿The feeling is that now their defenses are weak; people are taking away things and they are too old to protect it.</a:t>
            </a:r>
            <a:endParaRPr sz="1100">
              <a:solidFill>
                <a:schemeClr val="dk1"/>
              </a:solidFill>
            </a:endParaRPr>
          </a:p>
          <a:p>
            <a:pPr indent="-298450" lvl="0" marL="457200" rtl="0" algn="l">
              <a:lnSpc>
                <a:spcPct val="115000"/>
              </a:lnSpc>
              <a:spcBef>
                <a:spcPts val="0"/>
              </a:spcBef>
              <a:spcAft>
                <a:spcPts val="0"/>
              </a:spcAft>
              <a:buClr>
                <a:schemeClr val="dk1"/>
              </a:buClr>
              <a:buSzPts val="1100"/>
              <a:buChar char="○"/>
            </a:pPr>
            <a:r>
              <a:rPr lang="en" sz="1100">
                <a:solidFill>
                  <a:schemeClr val="dk1"/>
                </a:solidFill>
              </a:rPr>
              <a:t>﻿﻿Arsenic perceives thieves in the house itself constantly, who are robbing him more and more in comparison to Germanium (Column 14) where the situation is as though the robber came once and took things away, and one couldn't protect anything. Arsenic has to be and see how much extremely careful and cautious and see how much and how long he can preserve things.</a:t>
            </a:r>
            <a:endParaRPr sz="1100">
              <a:solidFill>
                <a:schemeClr val="dk1"/>
              </a:solidFill>
            </a:endParaRPr>
          </a:p>
          <a:p>
            <a:pPr indent="0" lvl="0" marL="0" rtl="0" algn="l">
              <a:lnSpc>
                <a:spcPct val="115000"/>
              </a:lnSpc>
              <a:spcBef>
                <a:spcPts val="1200"/>
              </a:spcBef>
              <a:spcAft>
                <a:spcPts val="0"/>
              </a:spcAft>
              <a:buNone/>
            </a:pPr>
            <a:r>
              <a:rPr lang="en" sz="1100">
                <a:solidFill>
                  <a:schemeClr val="dk1"/>
                </a:solidFill>
              </a:rPr>
              <a:t>• Things are going out of control (Cancer miasm). There is no one to go to; they have to do it themselves (the opposite of Kali and Calcarea and they can't do anything; the feeling is of being totally helpless.</a:t>
            </a:r>
            <a:endParaRPr sz="1100">
              <a:solidFill>
                <a:schemeClr val="dk1"/>
              </a:solidFill>
            </a:endParaRPr>
          </a:p>
          <a:p>
            <a:pPr indent="0" lvl="0" marL="0" rtl="0" algn="l">
              <a:lnSpc>
                <a:spcPct val="115000"/>
              </a:lnSpc>
              <a:spcBef>
                <a:spcPts val="0"/>
              </a:spcBef>
              <a:spcAft>
                <a:spcPts val="0"/>
              </a:spcAft>
              <a:buNone/>
            </a:pPr>
            <a:r>
              <a:t/>
            </a:r>
            <a:endParaRPr sz="1100">
              <a:solidFill>
                <a:schemeClr val="dk1"/>
              </a:solidFill>
            </a:endParaRPr>
          </a:p>
          <a:p>
            <a:pPr indent="0" lvl="0" marL="0" rtl="0" algn="l">
              <a:lnSpc>
                <a:spcPct val="115000"/>
              </a:lnSpc>
              <a:spcBef>
                <a:spcPts val="0"/>
              </a:spcBef>
              <a:spcAft>
                <a:spcPts val="0"/>
              </a:spcAft>
              <a:buNone/>
            </a:pPr>
            <a:r>
              <a:rPr lang="en" sz="1100">
                <a:solidFill>
                  <a:schemeClr val="dk1"/>
                </a:solidFill>
              </a:rPr>
              <a:t>Unlike Gallium where the feeling is that there is impending loss (of health, job, family, security, whatever he has built, etc, in Arsenicum the feeling is that the process of loss has begun and is continuing.</a:t>
            </a:r>
            <a:endParaRPr sz="1100">
              <a:solidFill>
                <a:schemeClr val="dk1"/>
              </a:solidFill>
            </a:endParaRPr>
          </a:p>
          <a:p>
            <a:pPr indent="0" lvl="0" marL="0" rtl="0" algn="l">
              <a:lnSpc>
                <a:spcPct val="115000"/>
              </a:lnSpc>
              <a:spcBef>
                <a:spcPts val="0"/>
              </a:spcBef>
              <a:spcAft>
                <a:spcPts val="0"/>
              </a:spcAft>
              <a:buNone/>
            </a:pPr>
            <a:r>
              <a:rPr lang="en" sz="1100">
                <a:solidFill>
                  <a:schemeClr val="dk1"/>
                </a:solidFill>
              </a:rPr>
              <a:t>The question is, 'How much you can hold onto? It is slipping through your fingers and you are helpless in that situation.' They try to hold on to whatever they have because whatever has gone will not return to them.</a:t>
            </a:r>
            <a:endParaRPr sz="1100">
              <a:solidFill>
                <a:schemeClr val="dk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3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Understanding of aurum ars </a:t>
            </a:r>
            <a:endParaRPr/>
          </a:p>
        </p:txBody>
      </p:sp>
      <p:sp>
        <p:nvSpPr>
          <p:cNvPr id="230" name="Google Shape;230;p3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Insecurity, fear of losing security, fear of losing his or someone’s health and wealth, in a situation of great responsibility.</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40"/>
          <p:cNvSpPr txBox="1"/>
          <p:nvPr/>
        </p:nvSpPr>
        <p:spPr>
          <a:xfrm>
            <a:off x="758250" y="261775"/>
            <a:ext cx="7455900" cy="4731300"/>
          </a:xfrm>
          <a:prstGeom prst="rect">
            <a:avLst/>
          </a:prstGeom>
          <a:noFill/>
          <a:ln>
            <a:noFill/>
          </a:ln>
        </p:spPr>
        <p:txBody>
          <a:bodyPr anchorCtr="0" anchor="t" bIns="91425" lIns="91425" spcFirstLastPara="1" rIns="91425" wrap="square" tIns="91425">
            <a:spAutoFit/>
          </a:bodyPr>
          <a:lstStyle/>
          <a:p>
            <a:pPr indent="0" lvl="0" marL="0" rtl="0" algn="l">
              <a:lnSpc>
                <a:spcPct val="138000"/>
              </a:lnSpc>
              <a:spcBef>
                <a:spcPts val="0"/>
              </a:spcBef>
              <a:spcAft>
                <a:spcPts val="0"/>
              </a:spcAft>
              <a:buNone/>
            </a:pPr>
            <a:r>
              <a:rPr lang="en" sz="1800">
                <a:solidFill>
                  <a:schemeClr val="dk1"/>
                </a:solidFill>
                <a:latin typeface="Times New Roman"/>
                <a:ea typeface="Times New Roman"/>
                <a:cs typeface="Times New Roman"/>
                <a:sym typeface="Times New Roman"/>
              </a:rPr>
              <a:t>Chemically it is - Arsenate of Gold</a:t>
            </a:r>
            <a:endParaRPr sz="1800">
              <a:solidFill>
                <a:schemeClr val="dk1"/>
              </a:solidFill>
              <a:latin typeface="Times New Roman"/>
              <a:ea typeface="Times New Roman"/>
              <a:cs typeface="Times New Roman"/>
              <a:sym typeface="Times New Roman"/>
            </a:endParaRPr>
          </a:p>
          <a:p>
            <a:pPr indent="0" lvl="0" marL="0" rtl="0" algn="l">
              <a:lnSpc>
                <a:spcPct val="138000"/>
              </a:lnSpc>
              <a:spcBef>
                <a:spcPts val="0"/>
              </a:spcBef>
              <a:spcAft>
                <a:spcPts val="0"/>
              </a:spcAft>
              <a:buNone/>
            </a:pPr>
            <a:r>
              <a:rPr lang="en" sz="1800">
                <a:solidFill>
                  <a:schemeClr val="dk1"/>
                </a:solidFill>
                <a:latin typeface="Times New Roman"/>
                <a:ea typeface="Times New Roman"/>
                <a:cs typeface="Times New Roman"/>
                <a:sym typeface="Times New Roman"/>
              </a:rPr>
              <a:t>Belongs to the Mineral kingdom</a:t>
            </a:r>
            <a:endParaRPr sz="18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800">
              <a:solidFill>
                <a:schemeClr val="dk1"/>
              </a:solidFill>
            </a:endParaRPr>
          </a:p>
          <a:p>
            <a:pPr indent="0" lvl="0" marL="0" rtl="0" algn="l">
              <a:lnSpc>
                <a:spcPct val="138000"/>
              </a:lnSpc>
              <a:spcBef>
                <a:spcPts val="0"/>
              </a:spcBef>
              <a:spcAft>
                <a:spcPts val="0"/>
              </a:spcAft>
              <a:buNone/>
            </a:pPr>
            <a:r>
              <a:rPr lang="en" sz="1800">
                <a:solidFill>
                  <a:schemeClr val="dk1"/>
                </a:solidFill>
                <a:latin typeface="Times New Roman"/>
                <a:ea typeface="Times New Roman"/>
                <a:cs typeface="Times New Roman"/>
                <a:sym typeface="Times New Roman"/>
              </a:rPr>
              <a:t>Used as a remedy in anaemia, cancer, chlorosis, lupus. Cancer based on a tubercular soil or on a syphilitic constitution (acquired or inherited). Blood, glands, and bones are the frequently involved sites of Action.</a:t>
            </a:r>
            <a:endParaRPr sz="18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800">
              <a:solidFill>
                <a:schemeClr val="dk1"/>
              </a:solidFill>
            </a:endParaRPr>
          </a:p>
          <a:p>
            <a:pPr indent="0" lvl="0" marL="0" rtl="0" algn="l">
              <a:lnSpc>
                <a:spcPct val="138000"/>
              </a:lnSpc>
              <a:spcBef>
                <a:spcPts val="0"/>
              </a:spcBef>
              <a:spcAft>
                <a:spcPts val="0"/>
              </a:spcAft>
              <a:buNone/>
            </a:pPr>
            <a:r>
              <a:rPr lang="en" sz="1800">
                <a:solidFill>
                  <a:schemeClr val="dk1"/>
                </a:solidFill>
                <a:latin typeface="Times New Roman"/>
                <a:ea typeface="Times New Roman"/>
                <a:cs typeface="Times New Roman"/>
                <a:sym typeface="Times New Roman"/>
              </a:rPr>
              <a:t>The depression of Aurum metallicum and the anxiety of Arsenic are often present in cases needing this remedy.</a:t>
            </a:r>
            <a:endParaRPr sz="1800">
              <a:solidFill>
                <a:schemeClr val="dk1"/>
              </a:solidFill>
              <a:latin typeface="Times New Roman"/>
              <a:ea typeface="Times New Roman"/>
              <a:cs typeface="Times New Roman"/>
              <a:sym typeface="Times New Roman"/>
            </a:endParaRPr>
          </a:p>
          <a:p>
            <a:pPr indent="-342900" lvl="0" marL="457200" rtl="0" algn="l">
              <a:lnSpc>
                <a:spcPct val="115000"/>
              </a:lnSpc>
              <a:spcBef>
                <a:spcPts val="0"/>
              </a:spcBef>
              <a:spcAft>
                <a:spcPts val="0"/>
              </a:spcAft>
              <a:buClr>
                <a:schemeClr val="dk1"/>
              </a:buClr>
              <a:buSzPts val="1800"/>
              <a:buFont typeface="Times New Roman"/>
              <a:buChar char="●"/>
            </a:pPr>
            <a:r>
              <a:rPr lang="en" sz="1800">
                <a:solidFill>
                  <a:schemeClr val="dk1"/>
                </a:solidFill>
                <a:latin typeface="Times New Roman"/>
                <a:ea typeface="Times New Roman"/>
                <a:cs typeface="Times New Roman"/>
                <a:sym typeface="Times New Roman"/>
              </a:rPr>
              <a:t>Mind, ANGER, irascibility, tendency: mistakes, over his.</a:t>
            </a:r>
            <a:endParaRPr sz="1800">
              <a:solidFill>
                <a:schemeClr val="dk1"/>
              </a:solidFill>
              <a:latin typeface="Times New Roman"/>
              <a:ea typeface="Times New Roman"/>
              <a:cs typeface="Times New Roman"/>
              <a:sym typeface="Times New Roman"/>
            </a:endParaRPr>
          </a:p>
          <a:p>
            <a:pPr indent="-342900" lvl="0" marL="457200" rtl="0" algn="l">
              <a:lnSpc>
                <a:spcPct val="115000"/>
              </a:lnSpc>
              <a:spcBef>
                <a:spcPts val="0"/>
              </a:spcBef>
              <a:spcAft>
                <a:spcPts val="0"/>
              </a:spcAft>
              <a:buClr>
                <a:schemeClr val="dk1"/>
              </a:buClr>
              <a:buSzPts val="1800"/>
              <a:buFont typeface="Times New Roman"/>
              <a:buChar char="●"/>
            </a:pPr>
            <a:r>
              <a:rPr lang="en" sz="1800">
                <a:solidFill>
                  <a:schemeClr val="dk1"/>
                </a:solidFill>
                <a:latin typeface="Times New Roman"/>
                <a:ea typeface="Times New Roman"/>
                <a:cs typeface="Times New Roman"/>
                <a:sym typeface="Times New Roman"/>
              </a:rPr>
              <a:t>Mind, CENSORIOUS, Critical</a:t>
            </a:r>
            <a:endParaRPr sz="18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800">
              <a:solidFill>
                <a:schemeClr val="dk1"/>
              </a:solidFill>
            </a:endParaRPr>
          </a:p>
          <a:p>
            <a:pPr indent="0" lvl="0" marL="0" rtl="0" algn="l">
              <a:lnSpc>
                <a:spcPct val="115000"/>
              </a:lnSpc>
              <a:spcBef>
                <a:spcPts val="0"/>
              </a:spcBef>
              <a:spcAft>
                <a:spcPts val="0"/>
              </a:spcAft>
              <a:buNone/>
            </a:pPr>
            <a:r>
              <a:t/>
            </a:r>
            <a:endParaRPr sz="1800">
              <a:solidFill>
                <a:schemeClr val="dk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41"/>
          <p:cNvSpPr txBox="1"/>
          <p:nvPr/>
        </p:nvSpPr>
        <p:spPr>
          <a:xfrm>
            <a:off x="0" y="15000"/>
            <a:ext cx="9087900" cy="4731300"/>
          </a:xfrm>
          <a:prstGeom prst="rect">
            <a:avLst/>
          </a:prstGeom>
          <a:noFill/>
          <a:ln>
            <a:noFill/>
          </a:ln>
        </p:spPr>
        <p:txBody>
          <a:bodyPr anchorCtr="0" anchor="t" bIns="91425" lIns="91425" spcFirstLastPara="1" rIns="91425" wrap="square" tIns="91425">
            <a:spAutoFit/>
          </a:bodyPr>
          <a:lstStyle/>
          <a:p>
            <a:pPr indent="0" lvl="0" marL="0" rtl="0" algn="l">
              <a:lnSpc>
                <a:spcPct val="138000"/>
              </a:lnSpc>
              <a:spcBef>
                <a:spcPts val="0"/>
              </a:spcBef>
              <a:spcAft>
                <a:spcPts val="0"/>
              </a:spcAft>
              <a:buNone/>
            </a:pPr>
            <a:r>
              <a:rPr lang="en" sz="1800">
                <a:solidFill>
                  <a:schemeClr val="dk1"/>
                </a:solidFill>
                <a:latin typeface="Times New Roman"/>
                <a:ea typeface="Times New Roman"/>
                <a:cs typeface="Times New Roman"/>
                <a:sym typeface="Times New Roman"/>
              </a:rPr>
              <a:t>They often get dreams of falling.</a:t>
            </a:r>
            <a:endParaRPr sz="1800">
              <a:solidFill>
                <a:schemeClr val="dk1"/>
              </a:solidFill>
              <a:latin typeface="Times New Roman"/>
              <a:ea typeface="Times New Roman"/>
              <a:cs typeface="Times New Roman"/>
              <a:sym typeface="Times New Roman"/>
            </a:endParaRPr>
          </a:p>
          <a:p>
            <a:pPr indent="-342900" lvl="0" marL="457200" rtl="0" algn="l">
              <a:lnSpc>
                <a:spcPct val="115000"/>
              </a:lnSpc>
              <a:spcBef>
                <a:spcPts val="0"/>
              </a:spcBef>
              <a:spcAft>
                <a:spcPts val="0"/>
              </a:spcAft>
              <a:buClr>
                <a:schemeClr val="dk1"/>
              </a:buClr>
              <a:buSzPts val="1800"/>
              <a:buFont typeface="Times New Roman"/>
              <a:buChar char="●"/>
            </a:pPr>
            <a:r>
              <a:rPr lang="en" sz="1800">
                <a:solidFill>
                  <a:schemeClr val="dk1"/>
                </a:solidFill>
                <a:latin typeface="Times New Roman"/>
                <a:ea typeface="Times New Roman"/>
                <a:cs typeface="Times New Roman"/>
                <a:sym typeface="Times New Roman"/>
              </a:rPr>
              <a:t>Mind, DREAMS, falling</a:t>
            </a:r>
            <a:endParaRPr sz="18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800">
              <a:solidFill>
                <a:schemeClr val="dk1"/>
              </a:solidFill>
            </a:endParaRPr>
          </a:p>
          <a:p>
            <a:pPr indent="0" lvl="0" marL="0" rtl="0" algn="l">
              <a:lnSpc>
                <a:spcPct val="138000"/>
              </a:lnSpc>
              <a:spcBef>
                <a:spcPts val="0"/>
              </a:spcBef>
              <a:spcAft>
                <a:spcPts val="0"/>
              </a:spcAft>
              <a:buNone/>
            </a:pPr>
            <a:r>
              <a:rPr lang="en" sz="1800">
                <a:solidFill>
                  <a:schemeClr val="dk1"/>
                </a:solidFill>
                <a:latin typeface="Times New Roman"/>
                <a:ea typeface="Times New Roman"/>
                <a:cs typeface="Times New Roman"/>
                <a:sym typeface="Times New Roman"/>
              </a:rPr>
              <a:t>He is highly responsible and dictatorial (Aurum met), also fastidious and hurried (Arsenic). He is very caring about his wife who is ill. This care for his wife combines the ‘care about relatives’ of Arsenic and the ‘responsibility’ of Aurum. ‘Indifferent to domestic duties’ is an important symptom of Aurum-ars and it represents the failed side of the drug, i.e. feeling of tremendous sense of domestic duty. Even the physical signs of this man are divided between Aurum (knobby nose) and Arsenic (ribbed nails).</a:t>
            </a:r>
            <a:endParaRPr sz="1800">
              <a:solidFill>
                <a:schemeClr val="dk1"/>
              </a:solidFill>
              <a:latin typeface="Times New Roman"/>
              <a:ea typeface="Times New Roman"/>
              <a:cs typeface="Times New Roman"/>
              <a:sym typeface="Times New Roman"/>
            </a:endParaRPr>
          </a:p>
          <a:p>
            <a:pPr indent="-342900" lvl="0" marL="457200" rtl="0" algn="l">
              <a:lnSpc>
                <a:spcPct val="115000"/>
              </a:lnSpc>
              <a:spcBef>
                <a:spcPts val="0"/>
              </a:spcBef>
              <a:spcAft>
                <a:spcPts val="0"/>
              </a:spcAft>
              <a:buClr>
                <a:schemeClr val="dk1"/>
              </a:buClr>
              <a:buSzPts val="1800"/>
              <a:buFont typeface="Times New Roman"/>
              <a:buChar char="●"/>
            </a:pPr>
            <a:r>
              <a:rPr lang="en" sz="1800">
                <a:solidFill>
                  <a:schemeClr val="dk1"/>
                </a:solidFill>
                <a:latin typeface="Times New Roman"/>
                <a:ea typeface="Times New Roman"/>
                <a:cs typeface="Times New Roman"/>
                <a:sym typeface="Times New Roman"/>
              </a:rPr>
              <a:t>Mind, CONSCIENTIOUS, trifles, about  </a:t>
            </a:r>
            <a:endParaRPr sz="1800">
              <a:solidFill>
                <a:schemeClr val="dk1"/>
              </a:solidFill>
              <a:latin typeface="Times New Roman"/>
              <a:ea typeface="Times New Roman"/>
              <a:cs typeface="Times New Roman"/>
              <a:sym typeface="Times New Roman"/>
            </a:endParaRPr>
          </a:p>
          <a:p>
            <a:pPr indent="-342900" lvl="0" marL="457200" rtl="0" algn="l">
              <a:lnSpc>
                <a:spcPct val="115000"/>
              </a:lnSpc>
              <a:spcBef>
                <a:spcPts val="0"/>
              </a:spcBef>
              <a:spcAft>
                <a:spcPts val="0"/>
              </a:spcAft>
              <a:buClr>
                <a:schemeClr val="dk1"/>
              </a:buClr>
              <a:buSzPts val="1800"/>
              <a:buFont typeface="Times New Roman"/>
              <a:buChar char="●"/>
            </a:pPr>
            <a:r>
              <a:rPr lang="en" sz="1800">
                <a:solidFill>
                  <a:schemeClr val="dk1"/>
                </a:solidFill>
                <a:latin typeface="Times New Roman"/>
                <a:ea typeface="Times New Roman"/>
                <a:cs typeface="Times New Roman"/>
                <a:sym typeface="Times New Roman"/>
              </a:rPr>
              <a:t>Mind, DUTY, great sense of</a:t>
            </a:r>
            <a:endParaRPr sz="18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800">
              <a:solidFill>
                <a:schemeClr val="dk1"/>
              </a:solidFill>
            </a:endParaRPr>
          </a:p>
          <a:p>
            <a:pPr indent="0" lvl="0" marL="0" rtl="0" algn="l">
              <a:lnSpc>
                <a:spcPct val="138000"/>
              </a:lnSpc>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pic>
        <p:nvPicPr>
          <p:cNvPr id="241" name="Google Shape;241;p41"/>
          <p:cNvPicPr preferRelativeResize="0"/>
          <p:nvPr/>
        </p:nvPicPr>
        <p:blipFill>
          <a:blip r:embed="rId3">
            <a:alphaModFix/>
          </a:blip>
          <a:stretch>
            <a:fillRect/>
          </a:stretch>
        </p:blipFill>
        <p:spPr>
          <a:xfrm>
            <a:off x="5413479" y="2910629"/>
            <a:ext cx="3355425" cy="22328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42"/>
          <p:cNvSpPr txBox="1"/>
          <p:nvPr/>
        </p:nvSpPr>
        <p:spPr>
          <a:xfrm>
            <a:off x="75900" y="89750"/>
            <a:ext cx="8871900" cy="3138300"/>
          </a:xfrm>
          <a:prstGeom prst="rect">
            <a:avLst/>
          </a:prstGeom>
          <a:noFill/>
          <a:ln>
            <a:noFill/>
          </a:ln>
        </p:spPr>
        <p:txBody>
          <a:bodyPr anchorCtr="0" anchor="t" bIns="91425" lIns="91425" spcFirstLastPara="1" rIns="91425" wrap="square" tIns="91425">
            <a:spAutoFit/>
          </a:bodyPr>
          <a:lstStyle/>
          <a:p>
            <a:pPr indent="0" lvl="0" marL="0" rtl="0" algn="l">
              <a:lnSpc>
                <a:spcPct val="138000"/>
              </a:lnSpc>
              <a:spcBef>
                <a:spcPts val="0"/>
              </a:spcBef>
              <a:spcAft>
                <a:spcPts val="0"/>
              </a:spcAft>
              <a:buNone/>
            </a:pPr>
            <a:r>
              <a:rPr lang="en" sz="1800">
                <a:solidFill>
                  <a:schemeClr val="dk1"/>
                </a:solidFill>
                <a:latin typeface="Times New Roman"/>
                <a:ea typeface="Times New Roman"/>
                <a:cs typeface="Times New Roman"/>
                <a:sym typeface="Times New Roman"/>
              </a:rPr>
              <a:t>The main theme of Aurum-ars is that he feels responsible but also feels that he could be cheated by the person for whom he is responsible. </a:t>
            </a:r>
            <a:endParaRPr sz="1800">
              <a:solidFill>
                <a:schemeClr val="dk1"/>
              </a:solidFill>
              <a:latin typeface="Times New Roman"/>
              <a:ea typeface="Times New Roman"/>
              <a:cs typeface="Times New Roman"/>
              <a:sym typeface="Times New Roman"/>
            </a:endParaRPr>
          </a:p>
          <a:p>
            <a:pPr indent="0" lvl="0" marL="0" rtl="0" algn="l">
              <a:lnSpc>
                <a:spcPct val="138000"/>
              </a:lnSpc>
              <a:spcBef>
                <a:spcPts val="0"/>
              </a:spcBef>
              <a:spcAft>
                <a:spcPts val="0"/>
              </a:spcAft>
              <a:buNone/>
            </a:pPr>
            <a:r>
              <a:rPr lang="en" sz="1800">
                <a:solidFill>
                  <a:schemeClr val="dk1"/>
                </a:solidFill>
                <a:latin typeface="Times New Roman"/>
                <a:ea typeface="Times New Roman"/>
                <a:cs typeface="Times New Roman"/>
                <a:sym typeface="Times New Roman"/>
              </a:rPr>
              <a:t>The Arsenic person takes too much care of others; this is a kind of guarantee against being let down by them. Thus it has both the feelings – ‘Mistrustful’ and ‘Cares for others’.</a:t>
            </a:r>
            <a:endParaRPr sz="1800">
              <a:solidFill>
                <a:schemeClr val="dk1"/>
              </a:solidFill>
              <a:latin typeface="Times New Roman"/>
              <a:ea typeface="Times New Roman"/>
              <a:cs typeface="Times New Roman"/>
              <a:sym typeface="Times New Roman"/>
            </a:endParaRPr>
          </a:p>
          <a:p>
            <a:pPr indent="0" lvl="0" marL="0" rtl="0" algn="l">
              <a:lnSpc>
                <a:spcPct val="138000"/>
              </a:lnSpc>
              <a:spcBef>
                <a:spcPts val="0"/>
              </a:spcBef>
              <a:spcAft>
                <a:spcPts val="0"/>
              </a:spcAft>
              <a:buNone/>
            </a:pPr>
            <a:r>
              <a:rPr lang="en" sz="1800">
                <a:solidFill>
                  <a:schemeClr val="dk1"/>
                </a:solidFill>
                <a:latin typeface="Times New Roman"/>
                <a:ea typeface="Times New Roman"/>
                <a:cs typeface="Times New Roman"/>
                <a:sym typeface="Times New Roman"/>
              </a:rPr>
              <a:t>In Aurum-ars, the responsibility is accompanied by the care for others, because on one hand there is guilt (Delusion, neglected his duty) but also the mistrust and feeling that he will be let down (Arsenic). So the main components of Aurum-ars are care and responsibility. </a:t>
            </a:r>
            <a:endParaRPr sz="1800">
              <a:solidFill>
                <a:schemeClr val="dk1"/>
              </a:solidFill>
              <a:latin typeface="Times New Roman"/>
              <a:ea typeface="Times New Roman"/>
              <a:cs typeface="Times New Roman"/>
              <a:sym typeface="Times New Roman"/>
            </a:endParaRPr>
          </a:p>
          <a:p>
            <a:pPr indent="0" lvl="0" marL="0" rtl="0" algn="l">
              <a:lnSpc>
                <a:spcPct val="138000"/>
              </a:lnSpc>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pic>
        <p:nvPicPr>
          <p:cNvPr id="247" name="Google Shape;247;p42"/>
          <p:cNvPicPr preferRelativeResize="0"/>
          <p:nvPr/>
        </p:nvPicPr>
        <p:blipFill>
          <a:blip r:embed="rId3">
            <a:alphaModFix/>
          </a:blip>
          <a:stretch>
            <a:fillRect/>
          </a:stretch>
        </p:blipFill>
        <p:spPr>
          <a:xfrm>
            <a:off x="152400" y="2879275"/>
            <a:ext cx="2778724" cy="21118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43"/>
          <p:cNvSpPr txBox="1"/>
          <p:nvPr/>
        </p:nvSpPr>
        <p:spPr>
          <a:xfrm>
            <a:off x="162925" y="108475"/>
            <a:ext cx="9079200" cy="3839100"/>
          </a:xfrm>
          <a:prstGeom prst="rect">
            <a:avLst/>
          </a:prstGeom>
          <a:noFill/>
          <a:ln>
            <a:noFill/>
          </a:ln>
        </p:spPr>
        <p:txBody>
          <a:bodyPr anchorCtr="0" anchor="t" bIns="91425" lIns="91425" spcFirstLastPara="1" rIns="91425" wrap="square" tIns="91425">
            <a:spAutoFit/>
          </a:bodyPr>
          <a:lstStyle/>
          <a:p>
            <a:pPr indent="-342900" lvl="0" marL="457200" rtl="0" algn="l">
              <a:lnSpc>
                <a:spcPct val="115000"/>
              </a:lnSpc>
              <a:spcBef>
                <a:spcPts val="0"/>
              </a:spcBef>
              <a:spcAft>
                <a:spcPts val="0"/>
              </a:spcAft>
              <a:buClr>
                <a:schemeClr val="dk1"/>
              </a:buClr>
              <a:buSzPts val="1800"/>
              <a:buFont typeface="Times New Roman"/>
              <a:buChar char="●"/>
            </a:pPr>
            <a:r>
              <a:rPr lang="en" sz="1800">
                <a:solidFill>
                  <a:schemeClr val="dk1"/>
                </a:solidFill>
                <a:latin typeface="Times New Roman"/>
                <a:ea typeface="Times New Roman"/>
                <a:cs typeface="Times New Roman"/>
                <a:sym typeface="Times New Roman"/>
              </a:rPr>
              <a:t>Censorious with everybody</a:t>
            </a:r>
            <a:endParaRPr sz="1800">
              <a:solidFill>
                <a:schemeClr val="dk1"/>
              </a:solidFill>
              <a:latin typeface="Times New Roman"/>
              <a:ea typeface="Times New Roman"/>
              <a:cs typeface="Times New Roman"/>
              <a:sym typeface="Times New Roman"/>
            </a:endParaRPr>
          </a:p>
          <a:p>
            <a:pPr indent="-342900" lvl="0" marL="457200" rtl="0" algn="l">
              <a:lnSpc>
                <a:spcPct val="115000"/>
              </a:lnSpc>
              <a:spcBef>
                <a:spcPts val="0"/>
              </a:spcBef>
              <a:spcAft>
                <a:spcPts val="0"/>
              </a:spcAft>
              <a:buClr>
                <a:schemeClr val="dk1"/>
              </a:buClr>
              <a:buSzPts val="1800"/>
              <a:buFont typeface="Times New Roman"/>
              <a:buChar char="●"/>
            </a:pPr>
            <a:r>
              <a:rPr lang="en" sz="1800">
                <a:solidFill>
                  <a:schemeClr val="dk1"/>
                </a:solidFill>
                <a:latin typeface="Times New Roman"/>
                <a:ea typeface="Times New Roman"/>
                <a:cs typeface="Times New Roman"/>
                <a:sym typeface="Times New Roman"/>
              </a:rPr>
              <a:t>Conscientious about trifles</a:t>
            </a:r>
            <a:endParaRPr sz="1800">
              <a:solidFill>
                <a:schemeClr val="dk1"/>
              </a:solidFill>
              <a:latin typeface="Times New Roman"/>
              <a:ea typeface="Times New Roman"/>
              <a:cs typeface="Times New Roman"/>
              <a:sym typeface="Times New Roman"/>
            </a:endParaRPr>
          </a:p>
          <a:p>
            <a:pPr indent="-342900" lvl="0" marL="457200" rtl="0" algn="l">
              <a:lnSpc>
                <a:spcPct val="115000"/>
              </a:lnSpc>
              <a:spcBef>
                <a:spcPts val="0"/>
              </a:spcBef>
              <a:spcAft>
                <a:spcPts val="0"/>
              </a:spcAft>
              <a:buClr>
                <a:schemeClr val="dk1"/>
              </a:buClr>
              <a:buSzPts val="1800"/>
              <a:buFont typeface="Times New Roman"/>
              <a:buChar char="●"/>
            </a:pPr>
            <a:r>
              <a:rPr lang="en" sz="1800">
                <a:solidFill>
                  <a:schemeClr val="dk1"/>
                </a:solidFill>
                <a:latin typeface="Times New Roman"/>
                <a:ea typeface="Times New Roman"/>
                <a:cs typeface="Times New Roman"/>
                <a:sym typeface="Times New Roman"/>
              </a:rPr>
              <a:t>Delusion, wrong he has done</a:t>
            </a:r>
            <a:endParaRPr sz="1800">
              <a:solidFill>
                <a:schemeClr val="dk1"/>
              </a:solidFill>
              <a:latin typeface="Times New Roman"/>
              <a:ea typeface="Times New Roman"/>
              <a:cs typeface="Times New Roman"/>
              <a:sym typeface="Times New Roman"/>
            </a:endParaRPr>
          </a:p>
          <a:p>
            <a:pPr indent="-342900" lvl="0" marL="457200" rtl="0" algn="l">
              <a:lnSpc>
                <a:spcPct val="115000"/>
              </a:lnSpc>
              <a:spcBef>
                <a:spcPts val="0"/>
              </a:spcBef>
              <a:spcAft>
                <a:spcPts val="0"/>
              </a:spcAft>
              <a:buClr>
                <a:schemeClr val="dk1"/>
              </a:buClr>
              <a:buSzPts val="1800"/>
              <a:buFont typeface="Times New Roman"/>
              <a:buChar char="●"/>
            </a:pPr>
            <a:r>
              <a:rPr lang="en" sz="1800">
                <a:solidFill>
                  <a:schemeClr val="dk1"/>
                </a:solidFill>
                <a:latin typeface="Times New Roman"/>
                <a:ea typeface="Times New Roman"/>
                <a:cs typeface="Times New Roman"/>
                <a:sym typeface="Times New Roman"/>
              </a:rPr>
              <a:t>Reproaches himself</a:t>
            </a:r>
            <a:endParaRPr sz="1800">
              <a:solidFill>
                <a:schemeClr val="dk1"/>
              </a:solidFill>
              <a:latin typeface="Times New Roman"/>
              <a:ea typeface="Times New Roman"/>
              <a:cs typeface="Times New Roman"/>
              <a:sym typeface="Times New Roman"/>
            </a:endParaRPr>
          </a:p>
          <a:p>
            <a:pPr indent="-342900" lvl="0" marL="457200" rtl="0" algn="l">
              <a:lnSpc>
                <a:spcPct val="115000"/>
              </a:lnSpc>
              <a:spcBef>
                <a:spcPts val="0"/>
              </a:spcBef>
              <a:spcAft>
                <a:spcPts val="0"/>
              </a:spcAft>
              <a:buClr>
                <a:schemeClr val="dk1"/>
              </a:buClr>
              <a:buSzPts val="1800"/>
              <a:buFont typeface="Times New Roman"/>
              <a:buChar char="●"/>
            </a:pPr>
            <a:r>
              <a:rPr lang="en" sz="1800">
                <a:solidFill>
                  <a:schemeClr val="dk1"/>
                </a:solidFill>
                <a:latin typeface="Times New Roman"/>
                <a:ea typeface="Times New Roman"/>
                <a:cs typeface="Times New Roman"/>
                <a:sym typeface="Times New Roman"/>
              </a:rPr>
              <a:t>Neglects her children (single symptom)</a:t>
            </a:r>
            <a:endParaRPr sz="1800">
              <a:solidFill>
                <a:schemeClr val="dk1"/>
              </a:solidFill>
              <a:latin typeface="Times New Roman"/>
              <a:ea typeface="Times New Roman"/>
              <a:cs typeface="Times New Roman"/>
              <a:sym typeface="Times New Roman"/>
            </a:endParaRPr>
          </a:p>
          <a:p>
            <a:pPr indent="-342900" lvl="0" marL="457200" rtl="0" algn="l">
              <a:lnSpc>
                <a:spcPct val="115000"/>
              </a:lnSpc>
              <a:spcBef>
                <a:spcPts val="0"/>
              </a:spcBef>
              <a:spcAft>
                <a:spcPts val="0"/>
              </a:spcAft>
              <a:buClr>
                <a:schemeClr val="dk1"/>
              </a:buClr>
              <a:buSzPts val="1800"/>
              <a:buFont typeface="Times New Roman"/>
              <a:buChar char="●"/>
            </a:pPr>
            <a:r>
              <a:rPr lang="en" sz="1800">
                <a:solidFill>
                  <a:schemeClr val="dk1"/>
                </a:solidFill>
                <a:latin typeface="Times New Roman"/>
                <a:ea typeface="Times New Roman"/>
                <a:cs typeface="Times New Roman"/>
                <a:sym typeface="Times New Roman"/>
              </a:rPr>
              <a:t>Indifference to domestic duties</a:t>
            </a:r>
            <a:endParaRPr sz="18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800">
              <a:solidFill>
                <a:schemeClr val="dk1"/>
              </a:solidFill>
            </a:endParaRPr>
          </a:p>
          <a:p>
            <a:pPr indent="0" lvl="0" marL="0" rtl="0" algn="l">
              <a:lnSpc>
                <a:spcPct val="138000"/>
              </a:lnSpc>
              <a:spcBef>
                <a:spcPts val="0"/>
              </a:spcBef>
              <a:spcAft>
                <a:spcPts val="0"/>
              </a:spcAft>
              <a:buNone/>
            </a:pPr>
            <a:r>
              <a:rPr lang="en" sz="1800">
                <a:solidFill>
                  <a:schemeClr val="dk1"/>
                </a:solidFill>
                <a:latin typeface="Times New Roman"/>
                <a:ea typeface="Times New Roman"/>
                <a:cs typeface="Times New Roman"/>
                <a:sym typeface="Times New Roman"/>
              </a:rPr>
              <a:t>They have disgust for life, with suicidal tendency. Anguish with increased attempts at self - destruction. They become violent on the least contradiction, quarrelsome, irritable, melancholy and longing for death. They imagine that they cannot succeed in anything, so they wish to be alone. </a:t>
            </a:r>
            <a:endParaRPr sz="1800">
              <a:solidFill>
                <a:schemeClr val="dk1"/>
              </a:solidFill>
              <a:latin typeface="Times New Roman"/>
              <a:ea typeface="Times New Roman"/>
              <a:cs typeface="Times New Roman"/>
              <a:sym typeface="Times New Roman"/>
            </a:endParaRPr>
          </a:p>
        </p:txBody>
      </p:sp>
      <p:pic>
        <p:nvPicPr>
          <p:cNvPr id="253" name="Google Shape;253;p43"/>
          <p:cNvPicPr preferRelativeResize="0"/>
          <p:nvPr/>
        </p:nvPicPr>
        <p:blipFill>
          <a:blip r:embed="rId3">
            <a:alphaModFix/>
          </a:blip>
          <a:stretch>
            <a:fillRect/>
          </a:stretch>
        </p:blipFill>
        <p:spPr>
          <a:xfrm>
            <a:off x="5797050" y="3524250"/>
            <a:ext cx="2819400" cy="16192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44"/>
          <p:cNvSpPr txBox="1"/>
          <p:nvPr/>
        </p:nvSpPr>
        <p:spPr>
          <a:xfrm>
            <a:off x="70125" y="56100"/>
            <a:ext cx="8975700" cy="4157700"/>
          </a:xfrm>
          <a:prstGeom prst="rect">
            <a:avLst/>
          </a:prstGeom>
          <a:noFill/>
          <a:ln>
            <a:noFill/>
          </a:ln>
        </p:spPr>
        <p:txBody>
          <a:bodyPr anchorCtr="0" anchor="t" bIns="91425" lIns="91425" spcFirstLastPara="1" rIns="91425" wrap="square" tIns="91425">
            <a:spAutoFit/>
          </a:bodyPr>
          <a:lstStyle/>
          <a:p>
            <a:pPr indent="0" lvl="0" marL="0" rtl="0" algn="l">
              <a:lnSpc>
                <a:spcPct val="138000"/>
              </a:lnSpc>
              <a:spcBef>
                <a:spcPts val="0"/>
              </a:spcBef>
              <a:spcAft>
                <a:spcPts val="0"/>
              </a:spcAft>
              <a:buNone/>
            </a:pPr>
            <a:r>
              <a:rPr lang="en" sz="1800">
                <a:solidFill>
                  <a:schemeClr val="dk1"/>
                </a:solidFill>
                <a:latin typeface="Times New Roman"/>
                <a:ea typeface="Times New Roman"/>
                <a:cs typeface="Times New Roman"/>
                <a:sym typeface="Times New Roman"/>
              </a:rPr>
              <a:t>Weeping mood; thinks his friends have forsaken him. They become apprehensive on hearing a noise; they also have a fear of persons intruding. There may often be alternations of laughing and weeping. Religious melancholy.</a:t>
            </a:r>
            <a:endParaRPr sz="1800">
              <a:solidFill>
                <a:schemeClr val="dk1"/>
              </a:solidFill>
              <a:latin typeface="Times New Roman"/>
              <a:ea typeface="Times New Roman"/>
              <a:cs typeface="Times New Roman"/>
              <a:sym typeface="Times New Roman"/>
            </a:endParaRPr>
          </a:p>
          <a:p>
            <a:pPr indent="-342900" lvl="0" marL="457200" rtl="0" algn="l">
              <a:lnSpc>
                <a:spcPct val="115000"/>
              </a:lnSpc>
              <a:spcBef>
                <a:spcPts val="0"/>
              </a:spcBef>
              <a:spcAft>
                <a:spcPts val="0"/>
              </a:spcAft>
              <a:buClr>
                <a:schemeClr val="dk1"/>
              </a:buClr>
              <a:buSzPts val="1800"/>
              <a:buFont typeface="Times New Roman"/>
              <a:buChar char="●"/>
            </a:pPr>
            <a:r>
              <a:rPr lang="en" sz="1800">
                <a:solidFill>
                  <a:schemeClr val="dk1"/>
                </a:solidFill>
                <a:latin typeface="Times New Roman"/>
                <a:ea typeface="Times New Roman"/>
                <a:cs typeface="Times New Roman"/>
                <a:sym typeface="Times New Roman"/>
              </a:rPr>
              <a:t>Mind, INSANITY, madness, religious</a:t>
            </a:r>
            <a:endParaRPr sz="1800">
              <a:solidFill>
                <a:schemeClr val="dk1"/>
              </a:solidFill>
              <a:latin typeface="Times New Roman"/>
              <a:ea typeface="Times New Roman"/>
              <a:cs typeface="Times New Roman"/>
              <a:sym typeface="Times New Roman"/>
            </a:endParaRPr>
          </a:p>
          <a:p>
            <a:pPr indent="-342900" lvl="0" marL="457200" rtl="0" algn="l">
              <a:lnSpc>
                <a:spcPct val="115000"/>
              </a:lnSpc>
              <a:spcBef>
                <a:spcPts val="0"/>
              </a:spcBef>
              <a:spcAft>
                <a:spcPts val="0"/>
              </a:spcAft>
              <a:buClr>
                <a:schemeClr val="dk1"/>
              </a:buClr>
              <a:buSzPts val="1800"/>
              <a:buFont typeface="Times New Roman"/>
              <a:buChar char="●"/>
            </a:pPr>
            <a:r>
              <a:rPr lang="en" sz="1800">
                <a:solidFill>
                  <a:schemeClr val="dk1"/>
                </a:solidFill>
                <a:latin typeface="Times New Roman"/>
                <a:ea typeface="Times New Roman"/>
                <a:cs typeface="Times New Roman"/>
                <a:sym typeface="Times New Roman"/>
              </a:rPr>
              <a:t>Mind, INSANITY, madness, fanatics, of</a:t>
            </a:r>
            <a:endParaRPr sz="1800">
              <a:solidFill>
                <a:schemeClr val="dk1"/>
              </a:solidFill>
              <a:latin typeface="Times New Roman"/>
              <a:ea typeface="Times New Roman"/>
              <a:cs typeface="Times New Roman"/>
              <a:sym typeface="Times New Roman"/>
            </a:endParaRPr>
          </a:p>
          <a:p>
            <a:pPr indent="-342900" lvl="0" marL="457200" rtl="0" algn="l">
              <a:lnSpc>
                <a:spcPct val="115000"/>
              </a:lnSpc>
              <a:spcBef>
                <a:spcPts val="0"/>
              </a:spcBef>
              <a:spcAft>
                <a:spcPts val="0"/>
              </a:spcAft>
              <a:buClr>
                <a:schemeClr val="dk1"/>
              </a:buClr>
              <a:buSzPts val="1800"/>
              <a:buFont typeface="Times New Roman"/>
              <a:buChar char="●"/>
            </a:pPr>
            <a:r>
              <a:rPr lang="en" sz="1800">
                <a:solidFill>
                  <a:schemeClr val="dk1"/>
                </a:solidFill>
                <a:latin typeface="Times New Roman"/>
                <a:ea typeface="Times New Roman"/>
                <a:cs typeface="Times New Roman"/>
                <a:sym typeface="Times New Roman"/>
              </a:rPr>
              <a:t>Mind, PUNCTUALITY, always on time</a:t>
            </a:r>
            <a:endParaRPr sz="1800">
              <a:solidFill>
                <a:schemeClr val="dk1"/>
              </a:solidFill>
              <a:latin typeface="Times New Roman"/>
              <a:ea typeface="Times New Roman"/>
              <a:cs typeface="Times New Roman"/>
              <a:sym typeface="Times New Roman"/>
            </a:endParaRPr>
          </a:p>
          <a:p>
            <a:pPr indent="-342900" lvl="0" marL="457200" rtl="0" algn="l">
              <a:lnSpc>
                <a:spcPct val="115000"/>
              </a:lnSpc>
              <a:spcBef>
                <a:spcPts val="0"/>
              </a:spcBef>
              <a:spcAft>
                <a:spcPts val="0"/>
              </a:spcAft>
              <a:buClr>
                <a:schemeClr val="dk1"/>
              </a:buClr>
              <a:buSzPts val="1800"/>
              <a:buFont typeface="Times New Roman"/>
              <a:buChar char="●"/>
            </a:pPr>
            <a:r>
              <a:rPr lang="en" sz="1800">
                <a:solidFill>
                  <a:schemeClr val="dk1"/>
                </a:solidFill>
                <a:latin typeface="Times New Roman"/>
                <a:ea typeface="Times New Roman"/>
                <a:cs typeface="Times New Roman"/>
                <a:sym typeface="Times New Roman"/>
              </a:rPr>
              <a:t>Mind, REPROACHES others, insult, for imaginary</a:t>
            </a:r>
            <a:endParaRPr sz="1800">
              <a:solidFill>
                <a:schemeClr val="dk1"/>
              </a:solidFill>
              <a:latin typeface="Times New Roman"/>
              <a:ea typeface="Times New Roman"/>
              <a:cs typeface="Times New Roman"/>
              <a:sym typeface="Times New Roman"/>
            </a:endParaRPr>
          </a:p>
          <a:p>
            <a:pPr indent="-342900" lvl="0" marL="457200" rtl="0" algn="l">
              <a:lnSpc>
                <a:spcPct val="115000"/>
              </a:lnSpc>
              <a:spcBef>
                <a:spcPts val="0"/>
              </a:spcBef>
              <a:spcAft>
                <a:spcPts val="0"/>
              </a:spcAft>
              <a:buClr>
                <a:schemeClr val="dk1"/>
              </a:buClr>
              <a:buSzPts val="1800"/>
              <a:buFont typeface="Times New Roman"/>
              <a:buChar char="●"/>
            </a:pPr>
            <a:r>
              <a:rPr lang="en" sz="1800">
                <a:solidFill>
                  <a:schemeClr val="dk1"/>
                </a:solidFill>
                <a:latin typeface="Times New Roman"/>
                <a:ea typeface="Times New Roman"/>
                <a:cs typeface="Times New Roman"/>
                <a:sym typeface="Times New Roman"/>
              </a:rPr>
              <a:t>Mind, TACITURN, indisposed to talk, alternating with violence</a:t>
            </a:r>
            <a:endParaRPr sz="1800">
              <a:solidFill>
                <a:schemeClr val="dk1"/>
              </a:solidFill>
              <a:latin typeface="Times New Roman"/>
              <a:ea typeface="Times New Roman"/>
              <a:cs typeface="Times New Roman"/>
              <a:sym typeface="Times New Roman"/>
            </a:endParaRPr>
          </a:p>
          <a:p>
            <a:pPr indent="-342900" lvl="0" marL="457200" rtl="0" algn="l">
              <a:lnSpc>
                <a:spcPct val="115000"/>
              </a:lnSpc>
              <a:spcBef>
                <a:spcPts val="0"/>
              </a:spcBef>
              <a:spcAft>
                <a:spcPts val="0"/>
              </a:spcAft>
              <a:buClr>
                <a:schemeClr val="dk1"/>
              </a:buClr>
              <a:buSzPts val="1800"/>
              <a:buFont typeface="Times New Roman"/>
              <a:buChar char="●"/>
            </a:pPr>
            <a:r>
              <a:rPr lang="en" sz="1800">
                <a:solidFill>
                  <a:schemeClr val="dk1"/>
                </a:solidFill>
                <a:latin typeface="Times New Roman"/>
                <a:ea typeface="Times New Roman"/>
                <a:cs typeface="Times New Roman"/>
                <a:sym typeface="Times New Roman"/>
              </a:rPr>
              <a:t>Mind, SUPERSTITIOUS</a:t>
            </a:r>
            <a:endParaRPr sz="1800">
              <a:solidFill>
                <a:schemeClr val="dk1"/>
              </a:solidFill>
              <a:latin typeface="Times New Roman"/>
              <a:ea typeface="Times New Roman"/>
              <a:cs typeface="Times New Roman"/>
              <a:sym typeface="Times New Roman"/>
            </a:endParaRPr>
          </a:p>
          <a:p>
            <a:pPr indent="-342900" lvl="0" marL="457200" rtl="0" algn="l">
              <a:lnSpc>
                <a:spcPct val="115000"/>
              </a:lnSpc>
              <a:spcBef>
                <a:spcPts val="0"/>
              </a:spcBef>
              <a:spcAft>
                <a:spcPts val="0"/>
              </a:spcAft>
              <a:buClr>
                <a:schemeClr val="dk1"/>
              </a:buClr>
              <a:buSzPts val="1800"/>
              <a:buFont typeface="Times New Roman"/>
              <a:buChar char="●"/>
            </a:pPr>
            <a:r>
              <a:rPr lang="en" sz="1800">
                <a:solidFill>
                  <a:schemeClr val="dk1"/>
                </a:solidFill>
                <a:latin typeface="Times New Roman"/>
                <a:ea typeface="Times New Roman"/>
                <a:cs typeface="Times New Roman"/>
                <a:sym typeface="Times New Roman"/>
              </a:rPr>
              <a:t>Mind, AMBITION, much, ambitious</a:t>
            </a:r>
            <a:endParaRPr sz="18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800">
              <a:solidFill>
                <a:schemeClr val="dk1"/>
              </a:solidFill>
            </a:endParaRPr>
          </a:p>
          <a:p>
            <a:pPr indent="0" lvl="0" marL="0" rtl="0" algn="l">
              <a:lnSpc>
                <a:spcPct val="138000"/>
              </a:lnSpc>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pic>
        <p:nvPicPr>
          <p:cNvPr id="259" name="Google Shape;259;p44"/>
          <p:cNvPicPr preferRelativeResize="0"/>
          <p:nvPr/>
        </p:nvPicPr>
        <p:blipFill>
          <a:blip r:embed="rId3">
            <a:alphaModFix/>
          </a:blip>
          <a:stretch>
            <a:fillRect/>
          </a:stretch>
        </p:blipFill>
        <p:spPr>
          <a:xfrm>
            <a:off x="5665925" y="3149177"/>
            <a:ext cx="3478075" cy="18754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89" name="Google Shape;89;p18"/>
          <p:cNvPicPr preferRelativeResize="0"/>
          <p:nvPr/>
        </p:nvPicPr>
        <p:blipFill>
          <a:blip r:embed="rId3">
            <a:alphaModFix/>
          </a:blip>
          <a:stretch>
            <a:fillRect/>
          </a:stretch>
        </p:blipFill>
        <p:spPr>
          <a:xfrm>
            <a:off x="13562" y="213525"/>
            <a:ext cx="9116876" cy="4716462"/>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45"/>
          <p:cNvSpPr txBox="1"/>
          <p:nvPr/>
        </p:nvSpPr>
        <p:spPr>
          <a:xfrm>
            <a:off x="0" y="0"/>
            <a:ext cx="9144000" cy="3711600"/>
          </a:xfrm>
          <a:prstGeom prst="rect">
            <a:avLst/>
          </a:prstGeom>
          <a:noFill/>
          <a:ln>
            <a:noFill/>
          </a:ln>
        </p:spPr>
        <p:txBody>
          <a:bodyPr anchorCtr="0" anchor="t" bIns="91425" lIns="91425" spcFirstLastPara="1" rIns="91425" wrap="square" tIns="91425">
            <a:spAutoFit/>
          </a:bodyPr>
          <a:lstStyle/>
          <a:p>
            <a:pPr indent="0" lvl="0" marL="0" rtl="0" algn="l">
              <a:lnSpc>
                <a:spcPct val="138000"/>
              </a:lnSpc>
              <a:spcBef>
                <a:spcPts val="0"/>
              </a:spcBef>
              <a:spcAft>
                <a:spcPts val="0"/>
              </a:spcAft>
              <a:buNone/>
            </a:pPr>
            <a:r>
              <a:rPr lang="en" sz="1800">
                <a:solidFill>
                  <a:schemeClr val="dk1"/>
                </a:solidFill>
                <a:latin typeface="Times New Roman"/>
                <a:ea typeface="Times New Roman"/>
                <a:cs typeface="Times New Roman"/>
                <a:sym typeface="Times New Roman"/>
              </a:rPr>
              <a:t>Some of its general symptoms are:</a:t>
            </a:r>
            <a:endParaRPr sz="1800">
              <a:solidFill>
                <a:schemeClr val="dk1"/>
              </a:solidFill>
              <a:latin typeface="Times New Roman"/>
              <a:ea typeface="Times New Roman"/>
              <a:cs typeface="Times New Roman"/>
              <a:sym typeface="Times New Roman"/>
            </a:endParaRPr>
          </a:p>
          <a:p>
            <a:pPr indent="-342900" lvl="0" marL="457200" rtl="0" algn="l">
              <a:lnSpc>
                <a:spcPct val="115000"/>
              </a:lnSpc>
              <a:spcBef>
                <a:spcPts val="0"/>
              </a:spcBef>
              <a:spcAft>
                <a:spcPts val="0"/>
              </a:spcAft>
              <a:buClr>
                <a:schemeClr val="dk1"/>
              </a:buClr>
              <a:buSzPts val="1800"/>
              <a:buFont typeface="Times New Roman"/>
              <a:buAutoNum type="arabicPeriod"/>
            </a:pPr>
            <a:r>
              <a:rPr lang="en" sz="1800">
                <a:solidFill>
                  <a:schemeClr val="dk1"/>
                </a:solidFill>
                <a:latin typeface="Times New Roman"/>
                <a:ea typeface="Times New Roman"/>
                <a:cs typeface="Times New Roman"/>
                <a:sym typeface="Times New Roman"/>
              </a:rPr>
              <a:t>Over - sensitiveness to pain and cold. </a:t>
            </a:r>
            <a:endParaRPr sz="1800">
              <a:solidFill>
                <a:schemeClr val="dk1"/>
              </a:solidFill>
              <a:latin typeface="Times New Roman"/>
              <a:ea typeface="Times New Roman"/>
              <a:cs typeface="Times New Roman"/>
              <a:sym typeface="Times New Roman"/>
            </a:endParaRPr>
          </a:p>
          <a:p>
            <a:pPr indent="-342900" lvl="0" marL="457200" rtl="0" algn="l">
              <a:lnSpc>
                <a:spcPct val="115000"/>
              </a:lnSpc>
              <a:spcBef>
                <a:spcPts val="0"/>
              </a:spcBef>
              <a:spcAft>
                <a:spcPts val="0"/>
              </a:spcAft>
              <a:buClr>
                <a:schemeClr val="dk1"/>
              </a:buClr>
              <a:buSzPts val="1800"/>
              <a:buFont typeface="Times New Roman"/>
              <a:buAutoNum type="arabicPeriod"/>
            </a:pPr>
            <a:r>
              <a:rPr lang="en" sz="1800">
                <a:solidFill>
                  <a:schemeClr val="dk1"/>
                </a:solidFill>
                <a:latin typeface="Times New Roman"/>
                <a:ea typeface="Times New Roman"/>
                <a:cs typeface="Times New Roman"/>
                <a:sym typeface="Times New Roman"/>
              </a:rPr>
              <a:t>Need fresh air. </a:t>
            </a:r>
            <a:endParaRPr sz="1800">
              <a:solidFill>
                <a:schemeClr val="dk1"/>
              </a:solidFill>
              <a:latin typeface="Times New Roman"/>
              <a:ea typeface="Times New Roman"/>
              <a:cs typeface="Times New Roman"/>
              <a:sym typeface="Times New Roman"/>
            </a:endParaRPr>
          </a:p>
          <a:p>
            <a:pPr indent="-342900" lvl="0" marL="457200" rtl="0" algn="l">
              <a:lnSpc>
                <a:spcPct val="115000"/>
              </a:lnSpc>
              <a:spcBef>
                <a:spcPts val="0"/>
              </a:spcBef>
              <a:spcAft>
                <a:spcPts val="0"/>
              </a:spcAft>
              <a:buClr>
                <a:schemeClr val="dk1"/>
              </a:buClr>
              <a:buSzPts val="1800"/>
              <a:buFont typeface="Times New Roman"/>
              <a:buAutoNum type="arabicPeriod"/>
            </a:pPr>
            <a:r>
              <a:rPr lang="en" sz="1800">
                <a:solidFill>
                  <a:schemeClr val="dk1"/>
                </a:solidFill>
                <a:latin typeface="Times New Roman"/>
                <a:ea typeface="Times New Roman"/>
                <a:cs typeface="Times New Roman"/>
                <a:sym typeface="Times New Roman"/>
              </a:rPr>
              <a:t>General orgasm of blood, with violent palpitations. </a:t>
            </a:r>
            <a:endParaRPr sz="1800">
              <a:solidFill>
                <a:schemeClr val="dk1"/>
              </a:solidFill>
              <a:latin typeface="Times New Roman"/>
              <a:ea typeface="Times New Roman"/>
              <a:cs typeface="Times New Roman"/>
              <a:sym typeface="Times New Roman"/>
            </a:endParaRPr>
          </a:p>
          <a:p>
            <a:pPr indent="-342900" lvl="0" marL="457200" rtl="0" algn="l">
              <a:lnSpc>
                <a:spcPct val="115000"/>
              </a:lnSpc>
              <a:spcBef>
                <a:spcPts val="0"/>
              </a:spcBef>
              <a:spcAft>
                <a:spcPts val="0"/>
              </a:spcAft>
              <a:buClr>
                <a:schemeClr val="dk1"/>
              </a:buClr>
              <a:buSzPts val="1800"/>
              <a:buFont typeface="Times New Roman"/>
              <a:buAutoNum type="arabicPeriod"/>
            </a:pPr>
            <a:r>
              <a:rPr lang="en" sz="1800">
                <a:solidFill>
                  <a:schemeClr val="dk1"/>
                </a:solidFill>
                <a:latin typeface="Times New Roman"/>
                <a:ea typeface="Times New Roman"/>
                <a:cs typeface="Times New Roman"/>
                <a:sym typeface="Times New Roman"/>
              </a:rPr>
              <a:t>Bruised pain in the head and limbs. </a:t>
            </a:r>
            <a:endParaRPr sz="1800">
              <a:solidFill>
                <a:schemeClr val="dk1"/>
              </a:solidFill>
              <a:latin typeface="Times New Roman"/>
              <a:ea typeface="Times New Roman"/>
              <a:cs typeface="Times New Roman"/>
              <a:sym typeface="Times New Roman"/>
            </a:endParaRPr>
          </a:p>
          <a:p>
            <a:pPr indent="-342900" lvl="0" marL="457200" rtl="0" algn="l">
              <a:lnSpc>
                <a:spcPct val="115000"/>
              </a:lnSpc>
              <a:spcBef>
                <a:spcPts val="0"/>
              </a:spcBef>
              <a:spcAft>
                <a:spcPts val="0"/>
              </a:spcAft>
              <a:buClr>
                <a:schemeClr val="dk1"/>
              </a:buClr>
              <a:buSzPts val="1800"/>
              <a:buFont typeface="Times New Roman"/>
              <a:buAutoNum type="arabicPeriod"/>
            </a:pPr>
            <a:r>
              <a:rPr lang="en" sz="1800">
                <a:solidFill>
                  <a:schemeClr val="dk1"/>
                </a:solidFill>
                <a:latin typeface="Times New Roman"/>
                <a:ea typeface="Times New Roman"/>
                <a:cs typeface="Times New Roman"/>
                <a:sym typeface="Times New Roman"/>
              </a:rPr>
              <a:t>Paralytic, tearing pains in the joints, especially in the morning on waking, or if the parts become cold. Pain is aggravated by lying, ameliorated by rising.</a:t>
            </a:r>
            <a:endParaRPr sz="1800">
              <a:solidFill>
                <a:schemeClr val="dk1"/>
              </a:solidFill>
              <a:latin typeface="Times New Roman"/>
              <a:ea typeface="Times New Roman"/>
              <a:cs typeface="Times New Roman"/>
              <a:sym typeface="Times New Roman"/>
            </a:endParaRPr>
          </a:p>
          <a:p>
            <a:pPr indent="-342900" lvl="0" marL="457200" rtl="0" algn="l">
              <a:lnSpc>
                <a:spcPct val="115000"/>
              </a:lnSpc>
              <a:spcBef>
                <a:spcPts val="0"/>
              </a:spcBef>
              <a:spcAft>
                <a:spcPts val="0"/>
              </a:spcAft>
              <a:buClr>
                <a:schemeClr val="dk1"/>
              </a:buClr>
              <a:buSzPts val="1800"/>
              <a:buFont typeface="Times New Roman"/>
              <a:buAutoNum type="arabicPeriod"/>
            </a:pPr>
            <a:r>
              <a:rPr lang="en" sz="1800">
                <a:solidFill>
                  <a:schemeClr val="dk1"/>
                </a:solidFill>
                <a:latin typeface="Times New Roman"/>
                <a:ea typeface="Times New Roman"/>
                <a:cs typeface="Times New Roman"/>
                <a:sym typeface="Times New Roman"/>
              </a:rPr>
              <a:t>It causes rapid increase of appetite. Increase of appetite. Aversion to food and meat. Desire for alcoholic stimulants. Desire cold drinks and milk.</a:t>
            </a:r>
            <a:endParaRPr sz="18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800">
              <a:solidFill>
                <a:schemeClr val="dk1"/>
              </a:solidFill>
            </a:endParaRPr>
          </a:p>
          <a:p>
            <a:pPr indent="0" lvl="0" marL="0" rtl="0" algn="l">
              <a:lnSpc>
                <a:spcPct val="138000"/>
              </a:lnSpc>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46"/>
          <p:cNvSpPr txBox="1"/>
          <p:nvPr/>
        </p:nvSpPr>
        <p:spPr>
          <a:xfrm>
            <a:off x="631875" y="631875"/>
            <a:ext cx="7735800" cy="2373600"/>
          </a:xfrm>
          <a:prstGeom prst="rect">
            <a:avLst/>
          </a:prstGeom>
          <a:noFill/>
          <a:ln>
            <a:noFill/>
          </a:ln>
        </p:spPr>
        <p:txBody>
          <a:bodyPr anchorCtr="0" anchor="t" bIns="91425" lIns="91425" spcFirstLastPara="1" rIns="91425" wrap="square" tIns="91425">
            <a:spAutoFit/>
          </a:bodyPr>
          <a:lstStyle/>
          <a:p>
            <a:pPr indent="0" lvl="0" marL="0" rtl="0" algn="l">
              <a:lnSpc>
                <a:spcPct val="138000"/>
              </a:lnSpc>
              <a:spcBef>
                <a:spcPts val="0"/>
              </a:spcBef>
              <a:spcAft>
                <a:spcPts val="0"/>
              </a:spcAft>
              <a:buNone/>
            </a:pPr>
            <a:r>
              <a:rPr lang="en" sz="1800">
                <a:solidFill>
                  <a:schemeClr val="dk1"/>
                </a:solidFill>
                <a:latin typeface="Times New Roman"/>
                <a:ea typeface="Times New Roman"/>
                <a:cs typeface="Times New Roman"/>
                <a:sym typeface="Times New Roman"/>
              </a:rPr>
              <a:t>Chronic aortitis, lupus, phthisis in syphilitic headaches; also in anaemia and chlorosis. </a:t>
            </a:r>
            <a:endParaRPr sz="1800">
              <a:solidFill>
                <a:schemeClr val="dk1"/>
              </a:solidFill>
              <a:latin typeface="Times New Roman"/>
              <a:ea typeface="Times New Roman"/>
              <a:cs typeface="Times New Roman"/>
              <a:sym typeface="Times New Roman"/>
            </a:endParaRPr>
          </a:p>
          <a:p>
            <a:pPr indent="0" lvl="0" marL="0" rtl="0" algn="l">
              <a:lnSpc>
                <a:spcPct val="138000"/>
              </a:lnSpc>
              <a:spcBef>
                <a:spcPts val="0"/>
              </a:spcBef>
              <a:spcAft>
                <a:spcPts val="0"/>
              </a:spcAft>
              <a:buNone/>
            </a:pPr>
            <a:r>
              <a:rPr lang="en" sz="1800">
                <a:solidFill>
                  <a:schemeClr val="dk1"/>
                </a:solidFill>
                <a:latin typeface="Times New Roman"/>
                <a:ea typeface="Times New Roman"/>
                <a:cs typeface="Times New Roman"/>
                <a:sym typeface="Times New Roman"/>
              </a:rPr>
              <a:t>Head - Chronic syphilitic headaches.</a:t>
            </a:r>
            <a:endParaRPr sz="1800">
              <a:solidFill>
                <a:schemeClr val="dk1"/>
              </a:solidFill>
              <a:latin typeface="Times New Roman"/>
              <a:ea typeface="Times New Roman"/>
              <a:cs typeface="Times New Roman"/>
              <a:sym typeface="Times New Roman"/>
            </a:endParaRPr>
          </a:p>
          <a:p>
            <a:pPr indent="0" lvl="0" marL="0" rtl="0" algn="l">
              <a:lnSpc>
                <a:spcPct val="138000"/>
              </a:lnSpc>
              <a:spcBef>
                <a:spcPts val="0"/>
              </a:spcBef>
              <a:spcAft>
                <a:spcPts val="0"/>
              </a:spcAft>
              <a:buNone/>
            </a:pPr>
            <a:r>
              <a:rPr lang="en" sz="1800">
                <a:solidFill>
                  <a:schemeClr val="dk1"/>
                </a:solidFill>
                <a:latin typeface="Times New Roman"/>
                <a:ea typeface="Times New Roman"/>
                <a:cs typeface="Times New Roman"/>
                <a:sym typeface="Times New Roman"/>
              </a:rPr>
              <a:t>LUNGS - Dyspnoea, desire for open air. Tuberculosis.</a:t>
            </a:r>
            <a:endParaRPr sz="1800">
              <a:solidFill>
                <a:schemeClr val="dk1"/>
              </a:solidFill>
              <a:latin typeface="Times New Roman"/>
              <a:ea typeface="Times New Roman"/>
              <a:cs typeface="Times New Roman"/>
              <a:sym typeface="Times New Roman"/>
            </a:endParaRPr>
          </a:p>
          <a:p>
            <a:pPr indent="0" lvl="0" marL="0" rtl="0" algn="l">
              <a:lnSpc>
                <a:spcPct val="138000"/>
              </a:lnSpc>
              <a:spcBef>
                <a:spcPts val="0"/>
              </a:spcBef>
              <a:spcAft>
                <a:spcPts val="0"/>
              </a:spcAft>
              <a:buNone/>
            </a:pPr>
            <a:r>
              <a:rPr lang="en" sz="1800">
                <a:solidFill>
                  <a:schemeClr val="dk1"/>
                </a:solidFill>
                <a:latin typeface="Times New Roman"/>
                <a:ea typeface="Times New Roman"/>
                <a:cs typeface="Times New Roman"/>
                <a:sym typeface="Times New Roman"/>
              </a:rPr>
              <a:t>MODALITIES - Better heat, warm bed. Better summer. Worse open air. Worse cold, wet weather. Worse mental and physical exertion.</a:t>
            </a:r>
            <a:endParaRPr sz="1800">
              <a:solidFill>
                <a:schemeClr val="dk1"/>
              </a:solidFill>
              <a:latin typeface="Times New Roman"/>
              <a:ea typeface="Times New Roman"/>
              <a:cs typeface="Times New Roman"/>
              <a:sym typeface="Times New Roman"/>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48"/>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Aurum mur natronatum </a:t>
            </a:r>
            <a:endParaRPr/>
          </a:p>
        </p:txBody>
      </p:sp>
      <p:sp>
        <p:nvSpPr>
          <p:cNvPr id="279" name="Google Shape;279;p48"/>
          <p:cNvSpPr txBox="1"/>
          <p:nvPr/>
        </p:nvSpPr>
        <p:spPr>
          <a:xfrm>
            <a:off x="1715050" y="3032950"/>
            <a:ext cx="5804100" cy="46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800">
                <a:solidFill>
                  <a:schemeClr val="dk1"/>
                </a:solidFill>
                <a:latin typeface="Times New Roman"/>
                <a:ea typeface="Times New Roman"/>
                <a:cs typeface="Times New Roman"/>
                <a:sym typeface="Times New Roman"/>
              </a:rPr>
              <a:t>(Double chloride of Gold and Sodium. Na Cl Au Cl3 2H20)</a:t>
            </a:r>
            <a:endParaRPr/>
          </a:p>
        </p:txBody>
      </p:sp>
      <p:pic>
        <p:nvPicPr>
          <p:cNvPr id="280" name="Google Shape;280;p48"/>
          <p:cNvPicPr preferRelativeResize="0"/>
          <p:nvPr/>
        </p:nvPicPr>
        <p:blipFill>
          <a:blip r:embed="rId3">
            <a:alphaModFix/>
          </a:blip>
          <a:stretch>
            <a:fillRect/>
          </a:stretch>
        </p:blipFill>
        <p:spPr>
          <a:xfrm>
            <a:off x="3251825" y="110325"/>
            <a:ext cx="2962275" cy="154305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4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286" name="Google Shape;286;p4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t/>
            </a:r>
            <a:endParaRPr sz="1100">
              <a:solidFill>
                <a:schemeClr val="dk1"/>
              </a:solidFill>
              <a:highlight>
                <a:srgbClr val="FFFFFF"/>
              </a:highlight>
            </a:endParaRPr>
          </a:p>
          <a:p>
            <a:pPr indent="0" lvl="0" marL="0" rtl="0" algn="l">
              <a:spcBef>
                <a:spcPts val="1200"/>
              </a:spcBef>
              <a:spcAft>
                <a:spcPts val="1200"/>
              </a:spcAft>
              <a:buNone/>
            </a:pPr>
            <a:r>
              <a:rPr lang="en" sz="1400">
                <a:solidFill>
                  <a:schemeClr val="dk1"/>
                </a:solidFill>
                <a:highlight>
                  <a:srgbClr val="FFFFFF"/>
                </a:highlight>
              </a:rPr>
              <a:t>It has been commended in chronic irritation and even in chronic inflammation of the uterus and ovaries, where this condition has made a profound impression upon the nervous system, and induced nervous exhaustion with a general atonic condition of the system.</a:t>
            </a:r>
            <a:br>
              <a:rPr lang="en" sz="1400">
                <a:solidFill>
                  <a:schemeClr val="dk1"/>
                </a:solidFill>
                <a:highlight>
                  <a:srgbClr val="FFFFFF"/>
                </a:highlight>
              </a:rPr>
            </a:br>
            <a:r>
              <a:rPr lang="en" sz="1400">
                <a:solidFill>
                  <a:schemeClr val="dk1"/>
                </a:solidFill>
                <a:highlight>
                  <a:srgbClr val="FFFFFF"/>
                </a:highlight>
              </a:rPr>
              <a:t> It has been long used in syphilis and other blood dyscrasias with impaired nutrition, enlarged lymphatic glands and scrofulous swellings or ulcerations.</a:t>
            </a:r>
            <a:br>
              <a:rPr lang="en" sz="1400">
                <a:solidFill>
                  <a:schemeClr val="dk1"/>
                </a:solidFill>
                <a:highlight>
                  <a:srgbClr val="FFFFFF"/>
                </a:highlight>
              </a:rPr>
            </a:br>
            <a:r>
              <a:rPr lang="en" sz="1400">
                <a:solidFill>
                  <a:schemeClr val="dk1"/>
                </a:solidFill>
                <a:highlight>
                  <a:srgbClr val="FFFFFF"/>
                </a:highlight>
              </a:rPr>
              <a:t> In cases of diabetes mellitus, this remedy is of great importance.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50"/>
          <p:cNvSpPr txBox="1"/>
          <p:nvPr/>
        </p:nvSpPr>
        <p:spPr>
          <a:xfrm>
            <a:off x="0" y="0"/>
            <a:ext cx="8975700" cy="4168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lang="en" sz="1800">
                <a:solidFill>
                  <a:schemeClr val="dk1"/>
                </a:solidFill>
                <a:highlight>
                  <a:srgbClr val="FFFFFF"/>
                </a:highlight>
              </a:rPr>
              <a:t>The main feeling of Aurum-mur-nat is the need to take up strong responsibility; they must perform tasks which are impossible or much beyond their capacity. Another side is the feeling of being let down or betrayed or disappointed by the person on whom their trust depends.</a:t>
            </a:r>
            <a:endParaRPr sz="1800">
              <a:solidFill>
                <a:schemeClr val="dk1"/>
              </a:solidFill>
              <a:highlight>
                <a:srgbClr val="FFFFFF"/>
              </a:highlight>
            </a:endParaRPr>
          </a:p>
          <a:p>
            <a:pPr indent="0" lvl="0" marL="0" rtl="0" algn="l">
              <a:lnSpc>
                <a:spcPct val="115000"/>
              </a:lnSpc>
              <a:spcBef>
                <a:spcPts val="1200"/>
              </a:spcBef>
              <a:spcAft>
                <a:spcPts val="0"/>
              </a:spcAft>
              <a:buNone/>
            </a:pPr>
            <a:r>
              <a:rPr lang="en" sz="1800">
                <a:solidFill>
                  <a:schemeClr val="dk1"/>
                </a:solidFill>
                <a:highlight>
                  <a:srgbClr val="FFFFFF"/>
                </a:highlight>
              </a:rPr>
              <a:t>They almost form a cover upon their personality, almost nothing touches them. Because of their life situations and reactions, they become very tough people. They are very stoic people, they never show their emotions.</a:t>
            </a:r>
            <a:endParaRPr sz="1800">
              <a:solidFill>
                <a:schemeClr val="dk1"/>
              </a:solidFill>
              <a:highlight>
                <a:srgbClr val="FFFFFF"/>
              </a:highlight>
            </a:endParaRPr>
          </a:p>
          <a:p>
            <a:pPr indent="0" lvl="0" marL="0" rtl="0" algn="l">
              <a:lnSpc>
                <a:spcPct val="115000"/>
              </a:lnSpc>
              <a:spcBef>
                <a:spcPts val="0"/>
              </a:spcBef>
              <a:spcAft>
                <a:spcPts val="0"/>
              </a:spcAft>
              <a:buNone/>
            </a:pPr>
            <a:r>
              <a:rPr lang="en" sz="1500">
                <a:solidFill>
                  <a:schemeClr val="dk1"/>
                </a:solidFill>
                <a:highlight>
                  <a:srgbClr val="FFFFFF"/>
                </a:highlight>
              </a:rPr>
              <a:t>						</a:t>
            </a:r>
            <a:endParaRPr sz="1500">
              <a:solidFill>
                <a:schemeClr val="dk1"/>
              </a:solidFill>
              <a:highlight>
                <a:srgbClr val="FFFFFF"/>
              </a:highlight>
            </a:endParaRPr>
          </a:p>
          <a:p>
            <a:pPr indent="-228600" lvl="0" marL="457200" rtl="0" algn="l">
              <a:lnSpc>
                <a:spcPct val="115000"/>
              </a:lnSpc>
              <a:spcBef>
                <a:spcPts val="1200"/>
              </a:spcBef>
              <a:spcAft>
                <a:spcPts val="0"/>
              </a:spcAft>
              <a:buClr>
                <a:schemeClr val="dk1"/>
              </a:buClr>
              <a:buSzPts val="1100"/>
              <a:buNone/>
            </a:pPr>
            <a:r>
              <a:rPr lang="en" sz="1800">
                <a:solidFill>
                  <a:schemeClr val="dk1"/>
                </a:solidFill>
                <a:highlight>
                  <a:srgbClr val="FFFFFF"/>
                </a:highlight>
              </a:rPr>
              <a:t>●  Mind, REMORSE</a:t>
            </a:r>
            <a:br>
              <a:rPr lang="en" sz="1800">
                <a:solidFill>
                  <a:schemeClr val="dk1"/>
                </a:solidFill>
                <a:highlight>
                  <a:srgbClr val="FFFFFF"/>
                </a:highlight>
              </a:rPr>
            </a:br>
            <a:r>
              <a:rPr lang="en" sz="1800">
                <a:solidFill>
                  <a:schemeClr val="dk1"/>
                </a:solidFill>
                <a:highlight>
                  <a:srgbClr val="FFFFFF"/>
                </a:highlight>
              </a:rPr>
              <a:t> </a:t>
            </a:r>
            <a:r>
              <a:rPr lang="en" sz="1500">
                <a:solidFill>
                  <a:schemeClr val="dk1"/>
                </a:solidFill>
                <a:highlight>
                  <a:srgbClr val="FFFFFF"/>
                </a:highlight>
              </a:rPr>
              <a:t>							</a:t>
            </a:r>
            <a:endParaRPr sz="1500">
              <a:solidFill>
                <a:schemeClr val="dk1"/>
              </a:solidFill>
              <a:highlight>
                <a:srgbClr val="FFFFFF"/>
              </a:highlight>
            </a:endParaRPr>
          </a:p>
          <a:p>
            <a:pPr indent="-228600" lvl="0" marL="457200" rtl="0" algn="l">
              <a:lnSpc>
                <a:spcPct val="115000"/>
              </a:lnSpc>
              <a:spcBef>
                <a:spcPts val="0"/>
              </a:spcBef>
              <a:spcAft>
                <a:spcPts val="0"/>
              </a:spcAft>
              <a:buClr>
                <a:schemeClr val="dk1"/>
              </a:buClr>
              <a:buSzPts val="1100"/>
              <a:buNone/>
            </a:pPr>
            <a:r>
              <a:rPr lang="en" sz="1500">
                <a:solidFill>
                  <a:schemeClr val="dk1"/>
                </a:solidFill>
                <a:highlight>
                  <a:srgbClr val="FFFFFF"/>
                </a:highlight>
              </a:rPr>
              <a:t>							 								</a:t>
            </a:r>
            <a:br>
              <a:rPr lang="en" sz="1500">
                <a:solidFill>
                  <a:schemeClr val="dk1"/>
                </a:solidFill>
                <a:highlight>
                  <a:srgbClr val="FFFFFF"/>
                </a:highlight>
              </a:rPr>
            </a:br>
            <a:r>
              <a:rPr lang="en" sz="1800">
                <a:solidFill>
                  <a:schemeClr val="dk1"/>
                </a:solidFill>
                <a:highlight>
                  <a:srgbClr val="FFFFFF"/>
                </a:highlight>
              </a:rPr>
              <a:t>●  Mind, SELF-AWARE, little, too </a:t>
            </a:r>
            <a:endParaRPr sz="1500">
              <a:solidFill>
                <a:schemeClr val="dk1"/>
              </a:solidFill>
            </a:endParaRPr>
          </a:p>
        </p:txBody>
      </p:sp>
      <p:pic>
        <p:nvPicPr>
          <p:cNvPr id="292" name="Google Shape;292;p50"/>
          <p:cNvPicPr preferRelativeResize="0"/>
          <p:nvPr/>
        </p:nvPicPr>
        <p:blipFill>
          <a:blip r:embed="rId3">
            <a:alphaModFix/>
          </a:blip>
          <a:stretch>
            <a:fillRect/>
          </a:stretch>
        </p:blipFill>
        <p:spPr>
          <a:xfrm>
            <a:off x="6605550" y="2390750"/>
            <a:ext cx="2370150" cy="266082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51"/>
          <p:cNvSpPr txBox="1"/>
          <p:nvPr/>
        </p:nvSpPr>
        <p:spPr>
          <a:xfrm>
            <a:off x="0" y="0"/>
            <a:ext cx="8863500" cy="5067000"/>
          </a:xfrm>
          <a:prstGeom prst="rect">
            <a:avLst/>
          </a:prstGeom>
          <a:noFill/>
          <a:ln>
            <a:noFill/>
          </a:ln>
        </p:spPr>
        <p:txBody>
          <a:bodyPr anchorCtr="0" anchor="t" bIns="91425" lIns="91425" spcFirstLastPara="1" rIns="91425" wrap="square" tIns="91425">
            <a:spAutoFit/>
          </a:bodyPr>
          <a:lstStyle/>
          <a:p>
            <a:pPr indent="-228600" lvl="0" marL="457200" rtl="0" algn="l">
              <a:lnSpc>
                <a:spcPct val="115000"/>
              </a:lnSpc>
              <a:spcBef>
                <a:spcPts val="1200"/>
              </a:spcBef>
              <a:spcAft>
                <a:spcPts val="0"/>
              </a:spcAft>
              <a:buClr>
                <a:schemeClr val="dk1"/>
              </a:buClr>
              <a:buSzPts val="1100"/>
              <a:buNone/>
            </a:pPr>
            <a:r>
              <a:rPr lang="en" sz="1800">
                <a:solidFill>
                  <a:schemeClr val="dk1"/>
                </a:solidFill>
                <a:highlight>
                  <a:srgbClr val="FFFFFF"/>
                </a:highlight>
              </a:rPr>
              <a:t>Aurum-mur-nat comes very close to Carcinosin, especially with the need to do tasks which are beyond their capability, the need to keep things under control. Even the miasm and range of pathologies are similar. So, in many cases where we think of Carcinosin, we can alternatively think of Aurum-mur-nat.</a:t>
            </a:r>
            <a:br>
              <a:rPr lang="en" sz="1800">
                <a:solidFill>
                  <a:schemeClr val="dk1"/>
                </a:solidFill>
                <a:highlight>
                  <a:srgbClr val="FFFFFF"/>
                </a:highlight>
              </a:rPr>
            </a:br>
            <a:r>
              <a:rPr lang="en" sz="1800">
                <a:solidFill>
                  <a:schemeClr val="dk1"/>
                </a:solidFill>
                <a:highlight>
                  <a:srgbClr val="FFFFFF"/>
                </a:highlight>
              </a:rPr>
              <a:t> </a:t>
            </a:r>
            <a:r>
              <a:rPr lang="en" sz="1500">
                <a:solidFill>
                  <a:schemeClr val="dk1"/>
                </a:solidFill>
                <a:highlight>
                  <a:srgbClr val="FFFFFF"/>
                </a:highlight>
              </a:rPr>
              <a:t>								</a:t>
            </a:r>
            <a:br>
              <a:rPr lang="en" sz="1500">
                <a:solidFill>
                  <a:schemeClr val="dk1"/>
                </a:solidFill>
                <a:highlight>
                  <a:srgbClr val="FFFFFF"/>
                </a:highlight>
              </a:rPr>
            </a:br>
            <a:r>
              <a:rPr lang="en" sz="1800">
                <a:solidFill>
                  <a:schemeClr val="dk1"/>
                </a:solidFill>
                <a:highlight>
                  <a:srgbClr val="FFFFFF"/>
                </a:highlight>
              </a:rPr>
              <a:t>Aurum-mur-nat is also similar to Causticum, especially with the state of anxiety and lot of care for people around. However, Causticum will be anxious mainly for his group or family, but Aurum-mur-nat will be more in need to do tasks beyond his capacity.</a:t>
            </a:r>
            <a:br>
              <a:rPr lang="en" sz="1800">
                <a:solidFill>
                  <a:schemeClr val="dk1"/>
                </a:solidFill>
                <a:highlight>
                  <a:srgbClr val="FFFFFF"/>
                </a:highlight>
              </a:rPr>
            </a:br>
            <a:r>
              <a:rPr lang="en" sz="1800">
                <a:solidFill>
                  <a:schemeClr val="dk1"/>
                </a:solidFill>
                <a:highlight>
                  <a:srgbClr val="FFFFFF"/>
                </a:highlight>
              </a:rPr>
              <a:t> </a:t>
            </a:r>
            <a:r>
              <a:rPr lang="en" sz="1500">
                <a:solidFill>
                  <a:schemeClr val="dk1"/>
                </a:solidFill>
                <a:highlight>
                  <a:srgbClr val="FFFFFF"/>
                </a:highlight>
              </a:rPr>
              <a:t>							</a:t>
            </a:r>
            <a:endParaRPr sz="1500">
              <a:solidFill>
                <a:schemeClr val="dk1"/>
              </a:solidFill>
              <a:highlight>
                <a:srgbClr val="FFFFFF"/>
              </a:highlight>
            </a:endParaRPr>
          </a:p>
          <a:p>
            <a:pPr indent="0" lvl="0" marL="0" rtl="0" algn="l">
              <a:lnSpc>
                <a:spcPct val="115000"/>
              </a:lnSpc>
              <a:spcBef>
                <a:spcPts val="1200"/>
              </a:spcBef>
              <a:spcAft>
                <a:spcPts val="0"/>
              </a:spcAft>
              <a:buNone/>
            </a:pPr>
            <a:r>
              <a:rPr lang="en" sz="1500">
                <a:solidFill>
                  <a:schemeClr val="dk1"/>
                </a:solidFill>
                <a:highlight>
                  <a:srgbClr val="FFFFFF"/>
                </a:highlight>
              </a:rPr>
              <a:t>						 						</a:t>
            </a:r>
            <a:br>
              <a:rPr lang="en" sz="1500">
                <a:solidFill>
                  <a:schemeClr val="dk1"/>
                </a:solidFill>
                <a:highlight>
                  <a:srgbClr val="FFFFFF"/>
                </a:highlight>
              </a:rPr>
            </a:br>
            <a:r>
              <a:rPr lang="en" sz="1800">
                <a:solidFill>
                  <a:schemeClr val="dk1"/>
                </a:solidFill>
                <a:highlight>
                  <a:srgbClr val="FFFFFF"/>
                </a:highlight>
              </a:rPr>
              <a:t>● Mind, RESPONSIBILITY, ailments from, agg., unusual </a:t>
            </a:r>
            <a:br>
              <a:rPr lang="en" sz="1800">
                <a:solidFill>
                  <a:schemeClr val="dk1"/>
                </a:solidFill>
                <a:highlight>
                  <a:srgbClr val="FFFFFF"/>
                </a:highlight>
              </a:rPr>
            </a:br>
            <a:r>
              <a:rPr lang="en" sz="1500">
                <a:solidFill>
                  <a:schemeClr val="dk1"/>
                </a:solidFill>
                <a:highlight>
                  <a:srgbClr val="FFFFFF"/>
                </a:highlight>
              </a:rPr>
              <a:t> 					</a:t>
            </a:r>
            <a:endParaRPr sz="1500">
              <a:solidFill>
                <a:schemeClr val="dk1"/>
              </a:solidFill>
              <a:highlight>
                <a:srgbClr val="FFFFFF"/>
              </a:highlight>
            </a:endParaRPr>
          </a:p>
          <a:p>
            <a:pPr indent="0" lvl="0" marL="0" rtl="0" algn="l">
              <a:spcBef>
                <a:spcPts val="0"/>
              </a:spcBef>
              <a:spcAft>
                <a:spcPts val="0"/>
              </a:spcAft>
              <a:buNone/>
            </a:pPr>
            <a:r>
              <a:rPr lang="en" sz="1500">
                <a:solidFill>
                  <a:schemeClr val="dk1"/>
                </a:solidFill>
                <a:highlight>
                  <a:srgbClr val="FFFFFF"/>
                </a:highlight>
              </a:rPr>
              <a:t>				</a:t>
            </a:r>
            <a:endParaRPr sz="1500">
              <a:solidFill>
                <a:schemeClr val="dk1"/>
              </a:solidFill>
              <a:highlight>
                <a:srgbClr val="FFFFFF"/>
              </a:highlight>
            </a:endParaRPr>
          </a:p>
          <a:p>
            <a:pPr indent="0" lvl="0" marL="0" rtl="0" algn="l">
              <a:spcBef>
                <a:spcPts val="0"/>
              </a:spcBef>
              <a:spcAft>
                <a:spcPts val="0"/>
              </a:spcAft>
              <a:buNone/>
            </a:pPr>
            <a:r>
              <a:rPr lang="en" sz="1500">
                <a:solidFill>
                  <a:schemeClr val="dk1"/>
                </a:solidFill>
                <a:highlight>
                  <a:srgbClr val="FFFFFF"/>
                </a:highlight>
              </a:rPr>
              <a:t>			</a:t>
            </a:r>
            <a:endParaRPr sz="1500">
              <a:solidFill>
                <a:schemeClr val="dk1"/>
              </a:solidFill>
              <a:highlight>
                <a:srgbClr val="FFFFFF"/>
              </a:highlight>
            </a:endParaRPr>
          </a:p>
          <a:p>
            <a:pPr indent="0" lvl="0" marL="0" rtl="0" algn="l">
              <a:spcBef>
                <a:spcPts val="0"/>
              </a:spcBef>
              <a:spcAft>
                <a:spcPts val="0"/>
              </a:spcAft>
              <a:buNone/>
            </a:pPr>
            <a:r>
              <a:rPr lang="en" sz="1500">
                <a:solidFill>
                  <a:schemeClr val="dk1"/>
                </a:solidFill>
              </a:rPr>
              <a:t>		</a:t>
            </a:r>
            <a:endParaRPr sz="1500">
              <a:solidFill>
                <a:schemeClr val="dk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52"/>
          <p:cNvSpPr txBox="1"/>
          <p:nvPr/>
        </p:nvSpPr>
        <p:spPr>
          <a:xfrm>
            <a:off x="0" y="0"/>
            <a:ext cx="8849400" cy="4514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lang="en" sz="1900">
                <a:solidFill>
                  <a:schemeClr val="dk1"/>
                </a:solidFill>
                <a:highlight>
                  <a:srgbClr val="FFFFFF"/>
                </a:highlight>
              </a:rPr>
              <a:t>They are particularly sensitive about what others will think about them, especially general public and society, hence, the fear of failure, and cautiousness develops within them, which also gives rise to the feeling of fragility and restriction within them.</a:t>
            </a:r>
            <a:br>
              <a:rPr lang="en" sz="1900">
                <a:solidFill>
                  <a:schemeClr val="dk1"/>
                </a:solidFill>
                <a:highlight>
                  <a:srgbClr val="FFFFFF"/>
                </a:highlight>
              </a:rPr>
            </a:br>
            <a:r>
              <a:rPr lang="en" sz="1900">
                <a:solidFill>
                  <a:schemeClr val="dk1"/>
                </a:solidFill>
                <a:highlight>
                  <a:srgbClr val="FFFFFF"/>
                </a:highlight>
              </a:rPr>
              <a:t> They also develop a desire to please others, so they want to be on time, almost to the extent of fear of failure and extreme anticipation.</a:t>
            </a:r>
            <a:endParaRPr sz="1900">
              <a:solidFill>
                <a:schemeClr val="dk1"/>
              </a:solidFill>
              <a:highlight>
                <a:srgbClr val="FFFFFF"/>
              </a:highlight>
            </a:endParaRPr>
          </a:p>
          <a:p>
            <a:pPr indent="-228600" lvl="0" marL="457200" rtl="0" algn="l">
              <a:lnSpc>
                <a:spcPct val="115000"/>
              </a:lnSpc>
              <a:spcBef>
                <a:spcPts val="1200"/>
              </a:spcBef>
              <a:spcAft>
                <a:spcPts val="0"/>
              </a:spcAft>
              <a:buClr>
                <a:schemeClr val="dk1"/>
              </a:buClr>
              <a:buSzPts val="1100"/>
              <a:buNone/>
            </a:pPr>
            <a:r>
              <a:rPr lang="en" sz="1900">
                <a:solidFill>
                  <a:schemeClr val="dk1"/>
                </a:solidFill>
                <a:highlight>
                  <a:srgbClr val="FFFFFF"/>
                </a:highlight>
              </a:rPr>
              <a:t>●  Mind, FEAR, opinion of others, of</a:t>
            </a:r>
            <a:br>
              <a:rPr lang="en" sz="1900">
                <a:solidFill>
                  <a:schemeClr val="dk1"/>
                </a:solidFill>
                <a:highlight>
                  <a:srgbClr val="FFFFFF"/>
                </a:highlight>
              </a:rPr>
            </a:br>
            <a:r>
              <a:rPr lang="en" sz="1600">
                <a:solidFill>
                  <a:schemeClr val="dk1"/>
                </a:solidFill>
                <a:highlight>
                  <a:srgbClr val="FFFFFF"/>
                </a:highlight>
              </a:rPr>
              <a:t>							 							</a:t>
            </a:r>
            <a:r>
              <a:rPr lang="en" sz="1600">
                <a:solidFill>
                  <a:schemeClr val="dk1"/>
                </a:solidFill>
                <a:highlight>
                  <a:srgbClr val="FFFFFF"/>
                </a:highlight>
              </a:rPr>
              <a:t>	</a:t>
            </a:r>
            <a:br>
              <a:rPr lang="en" sz="1600">
                <a:solidFill>
                  <a:schemeClr val="dk1"/>
                </a:solidFill>
                <a:highlight>
                  <a:srgbClr val="FFFFFF"/>
                </a:highlight>
              </a:rPr>
            </a:br>
            <a:r>
              <a:rPr lang="en" sz="1900">
                <a:solidFill>
                  <a:schemeClr val="dk1"/>
                </a:solidFill>
                <a:highlight>
                  <a:srgbClr val="FFFFFF"/>
                </a:highlight>
              </a:rPr>
              <a:t>●  Mind, FEAR, failure, of, makes plans to avoid</a:t>
            </a:r>
            <a:br>
              <a:rPr lang="en" sz="1900">
                <a:solidFill>
                  <a:schemeClr val="dk1"/>
                </a:solidFill>
                <a:highlight>
                  <a:srgbClr val="FFFFFF"/>
                </a:highlight>
              </a:rPr>
            </a:br>
            <a:r>
              <a:rPr lang="en" sz="1900">
                <a:solidFill>
                  <a:schemeClr val="dk1"/>
                </a:solidFill>
                <a:highlight>
                  <a:srgbClr val="FFFFFF"/>
                </a:highlight>
              </a:rPr>
              <a:t> ●  Mind, FEAR, happen, something will</a:t>
            </a:r>
            <a:r>
              <a:rPr lang="en" sz="1600">
                <a:solidFill>
                  <a:schemeClr val="dk1"/>
                </a:solidFill>
                <a:highlight>
                  <a:srgbClr val="FFFFFF"/>
                </a:highlight>
              </a:rPr>
              <a:t>							 								</a:t>
            </a:r>
            <a:br>
              <a:rPr lang="en" sz="1600">
                <a:solidFill>
                  <a:schemeClr val="dk1"/>
                </a:solidFill>
                <a:highlight>
                  <a:srgbClr val="FFFFFF"/>
                </a:highlight>
              </a:rPr>
            </a:br>
            <a:r>
              <a:rPr lang="en" sz="1900">
                <a:solidFill>
                  <a:schemeClr val="dk1"/>
                </a:solidFill>
                <a:highlight>
                  <a:srgbClr val="FFFFFF"/>
                </a:highlight>
              </a:rPr>
              <a:t>●  Mind, DELUSIONS, imaginations, fail, everything will </a:t>
            </a:r>
            <a:br>
              <a:rPr lang="en" sz="1900">
                <a:solidFill>
                  <a:schemeClr val="dk1"/>
                </a:solidFill>
                <a:highlight>
                  <a:srgbClr val="FFFFFF"/>
                </a:highlight>
              </a:rPr>
            </a:br>
            <a:r>
              <a:rPr lang="en" sz="1600">
                <a:solidFill>
                  <a:schemeClr val="dk1"/>
                </a:solidFill>
              </a:rPr>
              <a:t>	</a:t>
            </a:r>
            <a:endParaRPr sz="1600">
              <a:solidFill>
                <a:schemeClr val="dk1"/>
              </a:solidFill>
            </a:endParaRPr>
          </a:p>
        </p:txBody>
      </p:sp>
      <p:pic>
        <p:nvPicPr>
          <p:cNvPr id="303" name="Google Shape;303;p52"/>
          <p:cNvPicPr preferRelativeResize="0"/>
          <p:nvPr/>
        </p:nvPicPr>
        <p:blipFill>
          <a:blip r:embed="rId3">
            <a:alphaModFix/>
          </a:blip>
          <a:stretch>
            <a:fillRect/>
          </a:stretch>
        </p:blipFill>
        <p:spPr>
          <a:xfrm>
            <a:off x="6387938" y="3212963"/>
            <a:ext cx="2619375" cy="174307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53"/>
          <p:cNvSpPr txBox="1"/>
          <p:nvPr/>
        </p:nvSpPr>
        <p:spPr>
          <a:xfrm>
            <a:off x="0" y="0"/>
            <a:ext cx="8821500" cy="4667700"/>
          </a:xfrm>
          <a:prstGeom prst="rect">
            <a:avLst/>
          </a:prstGeom>
          <a:noFill/>
          <a:ln>
            <a:noFill/>
          </a:ln>
        </p:spPr>
        <p:txBody>
          <a:bodyPr anchorCtr="0" anchor="t" bIns="91425" lIns="91425" spcFirstLastPara="1" rIns="91425" wrap="square" tIns="91425">
            <a:spAutoFit/>
          </a:bodyPr>
          <a:lstStyle/>
          <a:p>
            <a:pPr indent="-228600" lvl="0" marL="457200" rtl="0" algn="l">
              <a:lnSpc>
                <a:spcPct val="115000"/>
              </a:lnSpc>
              <a:spcBef>
                <a:spcPts val="1200"/>
              </a:spcBef>
              <a:spcAft>
                <a:spcPts val="0"/>
              </a:spcAft>
              <a:buClr>
                <a:schemeClr val="dk1"/>
              </a:buClr>
              <a:buSzPts val="1100"/>
              <a:buNone/>
            </a:pPr>
            <a:r>
              <a:rPr lang="en" sz="2200">
                <a:solidFill>
                  <a:schemeClr val="dk1"/>
                </a:solidFill>
                <a:highlight>
                  <a:srgbClr val="FFFFFF"/>
                </a:highlight>
              </a:rPr>
              <a:t>They remain very cautious, because of the fear that a mistake can lead to undesirable consequences. They become anxious and restless when given a deadline for anything.</a:t>
            </a:r>
            <a:br>
              <a:rPr lang="en" sz="2200">
                <a:solidFill>
                  <a:schemeClr val="dk1"/>
                </a:solidFill>
                <a:highlight>
                  <a:srgbClr val="FFFFFF"/>
                </a:highlight>
              </a:rPr>
            </a:br>
            <a:r>
              <a:rPr lang="en" sz="2200">
                <a:solidFill>
                  <a:schemeClr val="dk1"/>
                </a:solidFill>
                <a:highlight>
                  <a:srgbClr val="FFFFFF"/>
                </a:highlight>
              </a:rPr>
              <a:t>●  Mind, CAUTIOUS</a:t>
            </a:r>
            <a:br>
              <a:rPr lang="en" sz="2200">
                <a:solidFill>
                  <a:schemeClr val="dk1"/>
                </a:solidFill>
                <a:highlight>
                  <a:srgbClr val="FFFFFF"/>
                </a:highlight>
              </a:rPr>
            </a:br>
            <a:r>
              <a:rPr lang="en" sz="2200">
                <a:solidFill>
                  <a:schemeClr val="dk1"/>
                </a:solidFill>
                <a:highlight>
                  <a:srgbClr val="FFFFFF"/>
                </a:highlight>
              </a:rPr>
              <a:t>●  Mind, ANXIETY, time is set, when a</a:t>
            </a:r>
            <a:br>
              <a:rPr lang="en" sz="2200">
                <a:solidFill>
                  <a:schemeClr val="dk1"/>
                </a:solidFill>
                <a:highlight>
                  <a:srgbClr val="FFFFFF"/>
                </a:highlight>
              </a:rPr>
            </a:br>
            <a:r>
              <a:rPr lang="en" sz="2200">
                <a:solidFill>
                  <a:schemeClr val="dk1"/>
                </a:solidFill>
                <a:highlight>
                  <a:srgbClr val="FFFFFF"/>
                </a:highlight>
              </a:rPr>
              <a:t> They also fear that they might get an infectious disease.</a:t>
            </a:r>
            <a:br>
              <a:rPr lang="en" sz="2200">
                <a:solidFill>
                  <a:schemeClr val="dk1"/>
                </a:solidFill>
                <a:highlight>
                  <a:srgbClr val="FFFFFF"/>
                </a:highlight>
              </a:rPr>
            </a:br>
            <a:r>
              <a:rPr lang="en" sz="2200">
                <a:solidFill>
                  <a:schemeClr val="dk1"/>
                </a:solidFill>
                <a:highlight>
                  <a:srgbClr val="FFFFFF"/>
                </a:highlight>
              </a:rPr>
              <a:t>● Mind, FEAR, disease, of, contagious, epidemic, infection, infecting others </a:t>
            </a:r>
            <a:br>
              <a:rPr lang="en" sz="2200">
                <a:solidFill>
                  <a:schemeClr val="dk1"/>
                </a:solidFill>
                <a:highlight>
                  <a:srgbClr val="FFFFFF"/>
                </a:highlight>
              </a:rPr>
            </a:br>
            <a:r>
              <a:rPr lang="en" sz="1900">
                <a:solidFill>
                  <a:schemeClr val="dk1"/>
                </a:solidFill>
                <a:highlight>
                  <a:srgbClr val="FFFFFF"/>
                </a:highlight>
              </a:rPr>
              <a:t> 					</a:t>
            </a:r>
            <a:endParaRPr sz="1900">
              <a:solidFill>
                <a:schemeClr val="dk1"/>
              </a:solidFill>
              <a:highlight>
                <a:srgbClr val="FFFFFF"/>
              </a:highlight>
            </a:endParaRPr>
          </a:p>
          <a:p>
            <a:pPr indent="0" lvl="0" marL="0" rtl="0" algn="l">
              <a:spcBef>
                <a:spcPts val="1200"/>
              </a:spcBef>
              <a:spcAft>
                <a:spcPts val="0"/>
              </a:spcAft>
              <a:buNone/>
            </a:pPr>
            <a:r>
              <a:rPr lang="en" sz="1900">
                <a:solidFill>
                  <a:schemeClr val="dk1"/>
                </a:solidFill>
                <a:highlight>
                  <a:srgbClr val="FFFFFF"/>
                </a:highlight>
              </a:rPr>
              <a:t>				</a:t>
            </a:r>
            <a:endParaRPr sz="1900">
              <a:solidFill>
                <a:schemeClr val="dk1"/>
              </a:solidFill>
              <a:highlight>
                <a:srgbClr val="FFFFFF"/>
              </a:highlight>
            </a:endParaRPr>
          </a:p>
          <a:p>
            <a:pPr indent="0" lvl="0" marL="0" rtl="0" algn="l">
              <a:spcBef>
                <a:spcPts val="0"/>
              </a:spcBef>
              <a:spcAft>
                <a:spcPts val="0"/>
              </a:spcAft>
              <a:buNone/>
            </a:pPr>
            <a:r>
              <a:rPr lang="en" sz="1900">
                <a:solidFill>
                  <a:schemeClr val="dk1"/>
                </a:solidFill>
                <a:highlight>
                  <a:srgbClr val="FFFFFF"/>
                </a:highlight>
              </a:rPr>
              <a:t>			</a:t>
            </a:r>
            <a:endParaRPr sz="1900">
              <a:solidFill>
                <a:schemeClr val="dk1"/>
              </a:solidFill>
              <a:highlight>
                <a:srgbClr val="FFFFFF"/>
              </a:highlight>
            </a:endParaRPr>
          </a:p>
          <a:p>
            <a:pPr indent="0" lvl="0" marL="0" rtl="0" algn="l">
              <a:spcBef>
                <a:spcPts val="0"/>
              </a:spcBef>
              <a:spcAft>
                <a:spcPts val="0"/>
              </a:spcAft>
              <a:buNone/>
            </a:pPr>
            <a:r>
              <a:rPr lang="en" sz="1900">
                <a:solidFill>
                  <a:schemeClr val="dk1"/>
                </a:solidFill>
              </a:rPr>
              <a:t>		</a:t>
            </a:r>
            <a:endParaRPr sz="1900">
              <a:solidFill>
                <a:schemeClr val="dk1"/>
              </a:solidFill>
            </a:endParaRPr>
          </a:p>
        </p:txBody>
      </p:sp>
      <p:pic>
        <p:nvPicPr>
          <p:cNvPr id="309" name="Google Shape;309;p53"/>
          <p:cNvPicPr preferRelativeResize="0"/>
          <p:nvPr/>
        </p:nvPicPr>
        <p:blipFill>
          <a:blip r:embed="rId3">
            <a:alphaModFix/>
          </a:blip>
          <a:stretch>
            <a:fillRect/>
          </a:stretch>
        </p:blipFill>
        <p:spPr>
          <a:xfrm>
            <a:off x="6726000" y="2855538"/>
            <a:ext cx="2095500" cy="2181225"/>
          </a:xfrm>
          <a:prstGeom prst="rect">
            <a:avLst/>
          </a:prstGeom>
          <a:noFill/>
          <a:ln>
            <a:noFill/>
          </a:ln>
        </p:spPr>
      </p:pic>
      <p:pic>
        <p:nvPicPr>
          <p:cNvPr id="310" name="Google Shape;310;p53"/>
          <p:cNvPicPr preferRelativeResize="0"/>
          <p:nvPr/>
        </p:nvPicPr>
        <p:blipFill>
          <a:blip r:embed="rId4">
            <a:alphaModFix/>
          </a:blip>
          <a:stretch>
            <a:fillRect/>
          </a:stretch>
        </p:blipFill>
        <p:spPr>
          <a:xfrm>
            <a:off x="2224225" y="3493725"/>
            <a:ext cx="2952750" cy="154305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54"/>
          <p:cNvSpPr txBox="1"/>
          <p:nvPr/>
        </p:nvSpPr>
        <p:spPr>
          <a:xfrm>
            <a:off x="0" y="0"/>
            <a:ext cx="8975700" cy="4392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lang="en" sz="1800">
                <a:solidFill>
                  <a:schemeClr val="dk1"/>
                </a:solidFill>
                <a:highlight>
                  <a:srgbClr val="FFFFFF"/>
                </a:highlight>
              </a:rPr>
              <a:t>They usually suffer from a strong feeling of guilt, of not doing their work, of not fulfilling their responsibility. They feel as if they have done something wrong.</a:t>
            </a:r>
            <a:endParaRPr sz="1800">
              <a:solidFill>
                <a:schemeClr val="dk1"/>
              </a:solidFill>
              <a:highlight>
                <a:srgbClr val="FFFFFF"/>
              </a:highlight>
            </a:endParaRPr>
          </a:p>
          <a:p>
            <a:pPr indent="-228600" lvl="0" marL="457200" rtl="0" algn="l">
              <a:lnSpc>
                <a:spcPct val="115000"/>
              </a:lnSpc>
              <a:spcBef>
                <a:spcPts val="1200"/>
              </a:spcBef>
              <a:spcAft>
                <a:spcPts val="0"/>
              </a:spcAft>
              <a:buClr>
                <a:schemeClr val="dk1"/>
              </a:buClr>
              <a:buSzPts val="1100"/>
              <a:buNone/>
            </a:pPr>
            <a:r>
              <a:rPr lang="en" sz="1800">
                <a:solidFill>
                  <a:schemeClr val="dk1"/>
                </a:solidFill>
                <a:highlight>
                  <a:srgbClr val="FFFFFF"/>
                </a:highlight>
              </a:rPr>
              <a:t>●  Mind, DELUSIONS, imaginations, insulted, he or she is</a:t>
            </a:r>
            <a:br>
              <a:rPr lang="en" sz="1800">
                <a:solidFill>
                  <a:schemeClr val="dk1"/>
                </a:solidFill>
                <a:highlight>
                  <a:srgbClr val="FFFFFF"/>
                </a:highlight>
              </a:rPr>
            </a:br>
            <a:r>
              <a:rPr lang="en" sz="1800">
                <a:solidFill>
                  <a:schemeClr val="dk1"/>
                </a:solidFill>
                <a:highlight>
                  <a:srgbClr val="FFFFFF"/>
                </a:highlight>
              </a:rPr>
              <a:t>●  Mind, DELUSIONS, imaginations, neglected, duty, his</a:t>
            </a:r>
            <a:br>
              <a:rPr lang="en" sz="1800">
                <a:solidFill>
                  <a:schemeClr val="dk1"/>
                </a:solidFill>
                <a:highlight>
                  <a:srgbClr val="FFFFFF"/>
                </a:highlight>
              </a:rPr>
            </a:br>
            <a:r>
              <a:rPr lang="en" sz="1800">
                <a:solidFill>
                  <a:schemeClr val="dk1"/>
                </a:solidFill>
                <a:highlight>
                  <a:srgbClr val="FFFFFF"/>
                </a:highlight>
              </a:rPr>
              <a:t>●  Mind, DELUSIONS, imaginations, wrong, he has done</a:t>
            </a:r>
            <a:br>
              <a:rPr lang="en" sz="1800">
                <a:solidFill>
                  <a:schemeClr val="dk1"/>
                </a:solidFill>
                <a:highlight>
                  <a:srgbClr val="FFFFFF"/>
                </a:highlight>
              </a:rPr>
            </a:br>
            <a:r>
              <a:rPr lang="en" sz="1800">
                <a:solidFill>
                  <a:schemeClr val="dk1"/>
                </a:solidFill>
                <a:highlight>
                  <a:srgbClr val="FFFFFF"/>
                </a:highlight>
              </a:rPr>
              <a:t> </a:t>
            </a:r>
            <a:r>
              <a:rPr lang="en" sz="1500">
                <a:solidFill>
                  <a:schemeClr val="dk1"/>
                </a:solidFill>
                <a:highlight>
                  <a:srgbClr val="FFFFFF"/>
                </a:highlight>
              </a:rPr>
              <a:t>								</a:t>
            </a:r>
            <a:br>
              <a:rPr lang="en" sz="1500">
                <a:solidFill>
                  <a:schemeClr val="dk1"/>
                </a:solidFill>
                <a:highlight>
                  <a:srgbClr val="FFFFFF"/>
                </a:highlight>
              </a:rPr>
            </a:br>
            <a:r>
              <a:rPr lang="en" sz="1800">
                <a:solidFill>
                  <a:schemeClr val="dk1"/>
                </a:solidFill>
                <a:highlight>
                  <a:srgbClr val="FFFFFF"/>
                </a:highlight>
              </a:rPr>
              <a:t>A clinical situation one finds with Aurum-mur-nat is that of being very attached to a mother-like figure in the family. Later on, they may also develop an aversion towards their family members.</a:t>
            </a:r>
            <a:br>
              <a:rPr lang="en" sz="1800">
                <a:solidFill>
                  <a:schemeClr val="dk1"/>
                </a:solidFill>
                <a:highlight>
                  <a:srgbClr val="FFFFFF"/>
                </a:highlight>
              </a:rPr>
            </a:br>
            <a:r>
              <a:rPr lang="en" sz="1800">
                <a:solidFill>
                  <a:schemeClr val="dk1"/>
                </a:solidFill>
                <a:highlight>
                  <a:srgbClr val="FFFFFF"/>
                </a:highlight>
              </a:rPr>
              <a:t> </a:t>
            </a:r>
            <a:r>
              <a:rPr lang="en" sz="1500">
                <a:solidFill>
                  <a:schemeClr val="dk1"/>
                </a:solidFill>
                <a:highlight>
                  <a:srgbClr val="FFFFFF"/>
                </a:highlight>
              </a:rPr>
              <a:t>								</a:t>
            </a:r>
            <a:br>
              <a:rPr lang="en" sz="1500">
                <a:solidFill>
                  <a:schemeClr val="dk1"/>
                </a:solidFill>
                <a:highlight>
                  <a:srgbClr val="FFFFFF"/>
                </a:highlight>
              </a:rPr>
            </a:br>
            <a:r>
              <a:rPr lang="en" sz="1800">
                <a:solidFill>
                  <a:schemeClr val="dk1"/>
                </a:solidFill>
                <a:highlight>
                  <a:srgbClr val="FFFFFF"/>
                </a:highlight>
              </a:rPr>
              <a:t>Dr. Sarkar sir once told me the formula: Smiling grief + Hardened people, in cases where there is deep pathology, think of Aurum-mur-nat. </a:t>
            </a:r>
            <a:br>
              <a:rPr lang="en" sz="1800">
                <a:solidFill>
                  <a:schemeClr val="dk1"/>
                </a:solidFill>
                <a:highlight>
                  <a:srgbClr val="FFFFFF"/>
                </a:highlight>
              </a:rPr>
            </a:br>
            <a:r>
              <a:rPr lang="en" sz="1500">
                <a:solidFill>
                  <a:schemeClr val="dk1"/>
                </a:solidFill>
                <a:highlight>
                  <a:srgbClr val="FFFFFF"/>
                </a:highlight>
              </a:rPr>
              <a:t> </a:t>
            </a:r>
            <a:endParaRPr sz="1500">
              <a:solidFill>
                <a:schemeClr val="dk1"/>
              </a:solidFill>
            </a:endParaRPr>
          </a:p>
        </p:txBody>
      </p:sp>
    </p:spTree>
  </p:cSld>
  <p:clrMapOvr>
    <a:masterClrMapping/>
  </p:clrMapOvr>
</p:sld>
</file>

<file path=ppt/slides/slide4.xml><?xml version="1.0" encoding="utf-8"?>
<p:sld xmlns:p="http://schemas.openxmlformats.org/presentationml/2006/main" xmlns:a="http://schemas.openxmlformats.org/drawingml/2006/main" xmlns:ahyp="http://schemas.microsoft.com/office/drawing/2018/hyperlinkcolor"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14="http://schemas.microsoft.com/office/powerpoint/2010/main" xmlns:p15="http://schemas.microsoft.com/office/powerpoint/2012/main" xmlns:pvml="urn:schemas-microsoft-com:office:powerpoint" xmlns:r="http://schemas.openxmlformats.org/officeDocument/2006/relationships" xmlns:v="urn:schemas-microsoft-com:vml">
  <p:cSld>
    <p:spTree>
      <p:nvGrpSpPr>
        <p:cNvPr id="93" name="Shape 93"/>
        <p:cNvGrpSpPr/>
        <p:nvPr/>
      </p:nvGrpSpPr>
      <p:grpSpPr>
        <a:xfrm>
          <a:off x="0" y="0"/>
          <a:ext cx="0" cy="0"/>
          <a:chOff x="0" y="0"/>
          <a:chExt cx="0" cy="0"/>
        </a:xfrm>
      </p:grpSpPr>
      <p:sp>
        <p:nvSpPr>
          <p:cNvPr id="94" name="Google Shape;94;p19"/>
          <p:cNvSpPr txBox="1"/>
          <p:nvPr>
            <p:ph idx="12" type="sldNum"/>
          </p:nvPr>
        </p:nvSpPr>
        <p:spPr>
          <a:xfrm>
            <a:off x="8472458" y="4663217"/>
            <a:ext cx="548700" cy="393600"/>
          </a:xfrm>
          <a:prstGeom prst="rect">
            <a:avLst/>
          </a:prstGeom>
        </p:spPr>
        <p:txBody>
          <a:bodyPr anchor="ctr" anchorCtr="0" bIns="91425" lIns="91425" rIns="91425" spcFirstLastPara="1" tIns="91425" wrap="square">
            <a:normAutofit/>
          </a:bodyPr>
          <a:lstStyle/>
          <a:p>
            <a:pPr algn="r" indent="0" lvl="0" marL="0" rtl="0">
              <a:spcBef>
                <a:spcPts val="0"/>
              </a:spcBef>
              <a:spcAft>
                <a:spcPts val="0"/>
              </a:spcAft>
              <a:buNone/>
            </a:pPr>
            <a:fld id="{00000000-1234-1234-1234-123412341234}" type="slidenum">
              <a:rPr lang="en"/>
              <a:t>‹#›</a:t>
            </a:fld>
            <a:endParaRPr/>
          </a:p>
        </p:txBody>
      </p:sp>
      <p:sp>
        <p:nvSpPr>
          <p:cNvPr id="95" name="Google Shape;95;p19"/>
          <p:cNvSpPr txBox="1"/>
          <p:nvPr/>
        </p:nvSpPr>
        <p:spPr>
          <a:xfrm>
            <a:off x="575825" y="1000125"/>
            <a:ext cx="5639400" cy="3232500"/>
          </a:xfrm>
          <a:prstGeom prst="rect">
            <a:avLst/>
          </a:prstGeom>
          <a:noFill/>
          <a:ln>
            <a:noFill/>
          </a:ln>
        </p:spPr>
        <p:txBody>
          <a:bodyPr anchor="t" anchorCtr="0" bIns="91425" lIns="91425" rIns="91425" spcFirstLastPara="1" tIns="91425" wrap="square">
            <a:spAutoFit/>
          </a:bodyPr>
          <a:lstStyle/>
          <a:p>
            <a:pPr algn="l" indent="0" lvl="0" marL="0" rtl="0">
              <a:spcBef>
                <a:spcPts val="0"/>
              </a:spcBef>
              <a:spcAft>
                <a:spcPts val="0"/>
              </a:spcAft>
              <a:buNone/>
            </a:pPr>
            <a:r>
              <a:rPr lang="en" sz="1800"/>
              <a:t>Symptoms</a:t>
            </a:r>
            <a:endParaRPr sz="1800"/>
          </a:p>
          <a:p>
            <a:pPr algn="l" indent="0" lvl="0" marL="0" rtl="0">
              <a:spcBef>
                <a:spcPts val="0"/>
              </a:spcBef>
              <a:spcAft>
                <a:spcPts val="0"/>
              </a:spcAft>
              <a:buNone/>
            </a:pPr>
            <a:r>
              <a:rPr lang="en" sz="1800"/>
              <a:t>Most people with high blood pressure have no signs or symptoms, even if blood pressure readings reach dangerously high levels.</a:t>
            </a:r>
            <a:endParaRPr sz="1800"/>
          </a:p>
          <a:p>
            <a:pPr algn="l" indent="0" lvl="0" marL="0" rtl="0">
              <a:spcBef>
                <a:spcPts val="0"/>
              </a:spcBef>
              <a:spcAft>
                <a:spcPts val="0"/>
              </a:spcAft>
              <a:buNone/>
            </a:pPr>
            <a:r>
              <a:t/>
            </a:r>
            <a:endParaRPr sz="1800"/>
          </a:p>
          <a:p>
            <a:pPr algn="l" indent="0" lvl="0" marL="0" rtl="0">
              <a:spcBef>
                <a:spcPts val="0"/>
              </a:spcBef>
              <a:spcAft>
                <a:spcPts val="0"/>
              </a:spcAft>
              <a:buNone/>
            </a:pPr>
            <a:r>
              <a:rPr lang="en" sz="1800"/>
              <a:t>A few people with high blood pressure may have headaches, shortness of breath or nosebleeds, but these signs and symptoms aren't specific and usually don't occur until high blood pressure has reached a severe or life-threatening stage.</a:t>
            </a:r>
            <a:endParaRPr sz="1800"/>
          </a:p>
          <a:p>
            <a:pPr algn="l" indent="0" lvl="0" marL="0" rtl="0">
              <a:spcBef>
                <a:spcPts val="0"/>
              </a:spcBef>
              <a:spcAft>
                <a:spcPts val="0"/>
              </a:spcAft>
              <a:buNone/>
            </a:pPr>
            <a:r>
              <a:t/>
            </a:r>
            <a:endParaRPr sz="1800"/>
          </a:p>
        </p:txBody>
      </p:sp>
      <p:pic>
        <p:nvPicPr>
          <p:cNvPr id="96" name="Google Shape;96;p19"/>
          <p:cNvPicPr preferRelativeResize="0"/>
          <p:nvPr/>
        </p:nvPicPr>
        <p:blipFill rotWithShape="1">
          <a:blip r:embed="rId3">
            <a:alphaModFix/>
          </a:blip>
          <a:srcRect b="49"/>
          <a:stretch/>
        </p:blipFill>
        <p:spPr>
          <a:xfrm>
            <a:off x="6215225" y="1336738"/>
            <a:ext cx="2826550" cy="2580274"/>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55"/>
          <p:cNvSpPr txBox="1"/>
          <p:nvPr/>
        </p:nvSpPr>
        <p:spPr>
          <a:xfrm>
            <a:off x="0" y="0"/>
            <a:ext cx="9144000" cy="4520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rPr>
              <a:t>	</a:t>
            </a:r>
            <a:r>
              <a:rPr lang="en" sz="2100">
                <a:solidFill>
                  <a:schemeClr val="dk1"/>
                </a:solidFill>
                <a:highlight>
                  <a:srgbClr val="FFFFFF"/>
                </a:highlight>
              </a:rPr>
              <a:t>They have a forsaken feeling in their mind, a strong feature of Aurum. The other important theme, i.e. the feeling of being betrayed or cheated comes from the natrum and muriaticum elements.</a:t>
            </a:r>
            <a:endParaRPr sz="2100">
              <a:solidFill>
                <a:schemeClr val="dk1"/>
              </a:solidFill>
              <a:highlight>
                <a:srgbClr val="FFFFFF"/>
              </a:highlight>
            </a:endParaRPr>
          </a:p>
          <a:p>
            <a:pPr indent="0" lvl="0" marL="0" rtl="0" algn="l">
              <a:spcBef>
                <a:spcPts val="0"/>
              </a:spcBef>
              <a:spcAft>
                <a:spcPts val="0"/>
              </a:spcAft>
              <a:buNone/>
            </a:pPr>
            <a:br>
              <a:rPr lang="en" sz="2100">
                <a:solidFill>
                  <a:schemeClr val="dk1"/>
                </a:solidFill>
                <a:highlight>
                  <a:srgbClr val="FFFFFF"/>
                </a:highlight>
              </a:rPr>
            </a:br>
            <a:r>
              <a:rPr lang="en" sz="2100">
                <a:solidFill>
                  <a:schemeClr val="dk1"/>
                </a:solidFill>
                <a:highlight>
                  <a:srgbClr val="FFFFFF"/>
                </a:highlight>
              </a:rPr>
              <a:t>●  Mind, DELUSIONS, imaginations, deserted, forsaken</a:t>
            </a:r>
            <a:br>
              <a:rPr lang="en" sz="2100">
                <a:solidFill>
                  <a:schemeClr val="dk1"/>
                </a:solidFill>
                <a:highlight>
                  <a:srgbClr val="FFFFFF"/>
                </a:highlight>
              </a:rPr>
            </a:br>
            <a:r>
              <a:rPr lang="en" sz="2100">
                <a:solidFill>
                  <a:schemeClr val="dk1"/>
                </a:solidFill>
                <a:highlight>
                  <a:srgbClr val="FFFFFF"/>
                </a:highlight>
              </a:rPr>
              <a:t>●  Mind, DELUSIONS, imaginations, doomed, being</a:t>
            </a:r>
            <a:br>
              <a:rPr lang="en" sz="2100">
                <a:solidFill>
                  <a:schemeClr val="dk1"/>
                </a:solidFill>
                <a:highlight>
                  <a:srgbClr val="FFFFFF"/>
                </a:highlight>
              </a:rPr>
            </a:br>
            <a:r>
              <a:rPr lang="en" sz="2100">
                <a:solidFill>
                  <a:schemeClr val="dk1"/>
                </a:solidFill>
                <a:highlight>
                  <a:srgbClr val="FFFFFF"/>
                </a:highlight>
              </a:rPr>
              <a:t>●  Mind, DELUSIONS, imaginations, neglected, duty, his</a:t>
            </a:r>
            <a:br>
              <a:rPr lang="en" sz="2100">
                <a:solidFill>
                  <a:schemeClr val="dk1"/>
                </a:solidFill>
                <a:highlight>
                  <a:srgbClr val="FFFFFF"/>
                </a:highlight>
              </a:rPr>
            </a:br>
            <a:r>
              <a:rPr lang="en" sz="2100">
                <a:solidFill>
                  <a:schemeClr val="dk1"/>
                </a:solidFill>
                <a:highlight>
                  <a:srgbClr val="FFFFFF"/>
                </a:highlight>
              </a:rPr>
              <a:t> ●  Mind, DELUSIONS, imaginations, useless</a:t>
            </a:r>
            <a:br>
              <a:rPr lang="en" sz="2100">
                <a:solidFill>
                  <a:schemeClr val="dk1"/>
                </a:solidFill>
                <a:highlight>
                  <a:srgbClr val="FFFFFF"/>
                </a:highlight>
              </a:rPr>
            </a:br>
            <a:r>
              <a:rPr lang="en" sz="2100">
                <a:solidFill>
                  <a:schemeClr val="dk1"/>
                </a:solidFill>
                <a:highlight>
                  <a:srgbClr val="FFFFFF"/>
                </a:highlight>
              </a:rPr>
              <a:t> ●  Mind, DREAMS, betrayed, having been </a:t>
            </a:r>
            <a:br>
              <a:rPr lang="en" sz="2100">
                <a:solidFill>
                  <a:schemeClr val="dk1"/>
                </a:solidFill>
                <a:highlight>
                  <a:srgbClr val="FFFFFF"/>
                </a:highlight>
              </a:rPr>
            </a:br>
            <a:r>
              <a:rPr lang="en" sz="1800">
                <a:solidFill>
                  <a:schemeClr val="dk1"/>
                </a:solidFill>
                <a:highlight>
                  <a:srgbClr val="FFFFFF"/>
                </a:highlight>
              </a:rPr>
              <a:t> 							</a:t>
            </a:r>
            <a:endParaRPr sz="1800">
              <a:solidFill>
                <a:schemeClr val="dk1"/>
              </a:solidFill>
              <a:highlight>
                <a:srgbClr val="FFFFFF"/>
              </a:highlight>
            </a:endParaRPr>
          </a:p>
          <a:p>
            <a:pPr indent="0" lvl="0" marL="0" rtl="0" algn="l">
              <a:lnSpc>
                <a:spcPct val="115000"/>
              </a:lnSpc>
              <a:spcBef>
                <a:spcPts val="0"/>
              </a:spcBef>
              <a:spcAft>
                <a:spcPts val="0"/>
              </a:spcAft>
              <a:buNone/>
            </a:pPr>
            <a:r>
              <a:rPr lang="en" sz="1800">
                <a:solidFill>
                  <a:schemeClr val="dk1"/>
                </a:solidFill>
                <a:highlight>
                  <a:srgbClr val="FFFFFF"/>
                </a:highlight>
              </a:rPr>
              <a:t>						 					</a:t>
            </a:r>
            <a:endParaRPr sz="1800">
              <a:solidFill>
                <a:schemeClr val="dk1"/>
              </a:solidFill>
              <a:highlight>
                <a:srgbClr val="FFFFFF"/>
              </a:highlight>
            </a:endParaRPr>
          </a:p>
          <a:p>
            <a:pPr indent="0" lvl="0" marL="0" rtl="0" algn="l">
              <a:spcBef>
                <a:spcPts val="0"/>
              </a:spcBef>
              <a:spcAft>
                <a:spcPts val="0"/>
              </a:spcAft>
              <a:buNone/>
            </a:pPr>
            <a:r>
              <a:rPr lang="en" sz="1800">
                <a:solidFill>
                  <a:schemeClr val="dk1"/>
                </a:solidFill>
                <a:highlight>
                  <a:srgbClr val="FFFFFF"/>
                </a:highlight>
              </a:rPr>
              <a:t>				</a:t>
            </a:r>
            <a:endParaRPr sz="1800">
              <a:solidFill>
                <a:schemeClr val="dk1"/>
              </a:solidFill>
              <a:highlight>
                <a:srgbClr val="FFFFFF"/>
              </a:highlight>
            </a:endParaRPr>
          </a:p>
          <a:p>
            <a:pPr indent="0" lvl="0" marL="0" rtl="0" algn="l">
              <a:spcBef>
                <a:spcPts val="0"/>
              </a:spcBef>
              <a:spcAft>
                <a:spcPts val="0"/>
              </a:spcAft>
              <a:buNone/>
            </a:pPr>
            <a:r>
              <a:rPr lang="en" sz="1800">
                <a:solidFill>
                  <a:schemeClr val="dk1"/>
                </a:solidFill>
                <a:highlight>
                  <a:srgbClr val="FFFFFF"/>
                </a:highlight>
              </a:rPr>
              <a:t>			</a:t>
            </a:r>
            <a:endParaRPr sz="1800">
              <a:solidFill>
                <a:schemeClr val="dk1"/>
              </a:solidFill>
              <a:highlight>
                <a:srgbClr val="FFFFFF"/>
              </a:highlight>
            </a:endParaRPr>
          </a:p>
          <a:p>
            <a:pPr indent="0" lvl="0" marL="0" rtl="0" algn="l">
              <a:spcBef>
                <a:spcPts val="0"/>
              </a:spcBef>
              <a:spcAft>
                <a:spcPts val="0"/>
              </a:spcAft>
              <a:buNone/>
            </a:pPr>
            <a:r>
              <a:rPr lang="en" sz="1800">
                <a:solidFill>
                  <a:schemeClr val="dk1"/>
                </a:solidFill>
              </a:rPr>
              <a:t>		</a:t>
            </a:r>
            <a:endParaRPr sz="1800">
              <a:solidFill>
                <a:schemeClr val="dk1"/>
              </a:solidFill>
            </a:endParaRPr>
          </a:p>
        </p:txBody>
      </p:sp>
      <p:pic>
        <p:nvPicPr>
          <p:cNvPr id="321" name="Google Shape;321;p55"/>
          <p:cNvPicPr preferRelativeResize="0"/>
          <p:nvPr/>
        </p:nvPicPr>
        <p:blipFill>
          <a:blip r:embed="rId3">
            <a:alphaModFix/>
          </a:blip>
          <a:stretch>
            <a:fillRect/>
          </a:stretch>
        </p:blipFill>
        <p:spPr>
          <a:xfrm>
            <a:off x="5839603" y="2571750"/>
            <a:ext cx="3066000" cy="229652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56"/>
          <p:cNvSpPr txBox="1"/>
          <p:nvPr/>
        </p:nvSpPr>
        <p:spPr>
          <a:xfrm>
            <a:off x="0" y="0"/>
            <a:ext cx="7531200" cy="5396400"/>
          </a:xfrm>
          <a:prstGeom prst="rect">
            <a:avLst/>
          </a:prstGeom>
          <a:noFill/>
          <a:ln>
            <a:noFill/>
          </a:ln>
        </p:spPr>
        <p:txBody>
          <a:bodyPr anchorCtr="0" anchor="t" bIns="91425" lIns="91425" spcFirstLastPara="1" rIns="91425" wrap="square" tIns="91425">
            <a:spAutoFit/>
          </a:bodyPr>
          <a:lstStyle/>
          <a:p>
            <a:pPr indent="-228600" lvl="0" marL="457200" rtl="0" algn="l">
              <a:lnSpc>
                <a:spcPct val="115000"/>
              </a:lnSpc>
              <a:spcBef>
                <a:spcPts val="1200"/>
              </a:spcBef>
              <a:spcAft>
                <a:spcPts val="0"/>
              </a:spcAft>
              <a:buClr>
                <a:schemeClr val="dk1"/>
              </a:buClr>
              <a:buSzPts val="1100"/>
              <a:buNone/>
            </a:pPr>
            <a:r>
              <a:rPr lang="en" sz="1900">
                <a:solidFill>
                  <a:schemeClr val="dk1"/>
                </a:solidFill>
                <a:highlight>
                  <a:srgbClr val="FFFFFF"/>
                </a:highlight>
              </a:rPr>
              <a:t>The important clinical symptoms of Aurum-mur-nat are:</a:t>
            </a:r>
            <a:br>
              <a:rPr lang="en" sz="1900">
                <a:solidFill>
                  <a:schemeClr val="dk1"/>
                </a:solidFill>
                <a:highlight>
                  <a:srgbClr val="FFFFFF"/>
                </a:highlight>
              </a:rPr>
            </a:br>
            <a:r>
              <a:rPr lang="en" sz="1900">
                <a:solidFill>
                  <a:schemeClr val="dk1"/>
                </a:solidFill>
                <a:highlight>
                  <a:srgbClr val="FFFFFF"/>
                </a:highlight>
              </a:rPr>
              <a:t>●  Worst forms of psoriasis and warts can be easily cured by this remedy.</a:t>
            </a:r>
            <a:br>
              <a:rPr lang="en" sz="1900">
                <a:solidFill>
                  <a:schemeClr val="dk1"/>
                </a:solidFill>
                <a:highlight>
                  <a:srgbClr val="FFFFFF"/>
                </a:highlight>
              </a:rPr>
            </a:br>
            <a:r>
              <a:rPr lang="en" sz="1900">
                <a:solidFill>
                  <a:schemeClr val="dk1"/>
                </a:solidFill>
                <a:highlight>
                  <a:srgbClr val="FFFFFF"/>
                </a:highlight>
              </a:rPr>
              <a:t>●  Recurrent stye in the eye.</a:t>
            </a:r>
            <a:br>
              <a:rPr lang="en" sz="1900">
                <a:solidFill>
                  <a:schemeClr val="dk1"/>
                </a:solidFill>
                <a:highlight>
                  <a:srgbClr val="FFFFFF"/>
                </a:highlight>
              </a:rPr>
            </a:br>
            <a:r>
              <a:rPr lang="en" sz="1900">
                <a:solidFill>
                  <a:schemeClr val="dk1"/>
                </a:solidFill>
                <a:highlight>
                  <a:srgbClr val="FFFFFF"/>
                </a:highlight>
              </a:rPr>
              <a:t>●  Cracked nasal mucosa is a prominent feature of this remedy.</a:t>
            </a:r>
            <a:br>
              <a:rPr lang="en" sz="1900">
                <a:solidFill>
                  <a:schemeClr val="dk1"/>
                </a:solidFill>
                <a:highlight>
                  <a:srgbClr val="FFFFFF"/>
                </a:highlight>
              </a:rPr>
            </a:br>
            <a:r>
              <a:rPr lang="en" sz="1900">
                <a:solidFill>
                  <a:schemeClr val="dk1"/>
                </a:solidFill>
                <a:highlight>
                  <a:srgbClr val="FFFFFF"/>
                </a:highlight>
              </a:rPr>
              <a:t>●  In cases of nephritis, Aurum-mur-nat can be thought of.</a:t>
            </a:r>
            <a:br>
              <a:rPr lang="en" sz="1900">
                <a:solidFill>
                  <a:schemeClr val="dk1"/>
                </a:solidFill>
                <a:highlight>
                  <a:srgbClr val="FFFFFF"/>
                </a:highlight>
              </a:rPr>
            </a:br>
            <a:r>
              <a:rPr lang="en" sz="1900">
                <a:solidFill>
                  <a:schemeClr val="dk1"/>
                </a:solidFill>
                <a:highlight>
                  <a:srgbClr val="FFFFFF"/>
                </a:highlight>
              </a:rPr>
              <a:t>●  Glandular and bone tumors, or in cases where there is metastasis to the</a:t>
            </a:r>
            <a:br>
              <a:rPr lang="en" sz="1900">
                <a:solidFill>
                  <a:schemeClr val="dk1"/>
                </a:solidFill>
                <a:highlight>
                  <a:srgbClr val="FFFFFF"/>
                </a:highlight>
              </a:rPr>
            </a:br>
            <a:r>
              <a:rPr lang="en" sz="1900">
                <a:solidFill>
                  <a:schemeClr val="dk1"/>
                </a:solidFill>
                <a:highlight>
                  <a:srgbClr val="FFFFFF"/>
                </a:highlight>
              </a:rPr>
              <a:t>brain, think of this remedy.</a:t>
            </a:r>
            <a:br>
              <a:rPr lang="en" sz="1900">
                <a:solidFill>
                  <a:schemeClr val="dk1"/>
                </a:solidFill>
                <a:highlight>
                  <a:srgbClr val="FFFFFF"/>
                </a:highlight>
              </a:rPr>
            </a:br>
            <a:r>
              <a:rPr lang="en" sz="2500">
                <a:solidFill>
                  <a:schemeClr val="dk1"/>
                </a:solidFill>
                <a:highlight>
                  <a:srgbClr val="FFFFFF"/>
                </a:highlight>
              </a:rPr>
              <a:t>●  good remedy for high blood pressure. </a:t>
            </a:r>
            <a:br>
              <a:rPr lang="en" sz="1900">
                <a:solidFill>
                  <a:schemeClr val="dk1"/>
                </a:solidFill>
                <a:highlight>
                  <a:srgbClr val="FFFFFF"/>
                </a:highlight>
              </a:rPr>
            </a:br>
            <a:r>
              <a:rPr lang="en" sz="1600">
                <a:solidFill>
                  <a:schemeClr val="dk1"/>
                </a:solidFill>
                <a:highlight>
                  <a:srgbClr val="FFFFFF"/>
                </a:highlight>
              </a:rPr>
              <a:t> 									</a:t>
            </a:r>
            <a:endParaRPr sz="1600">
              <a:solidFill>
                <a:schemeClr val="dk1"/>
              </a:solidFill>
              <a:highlight>
                <a:srgbClr val="FFFFFF"/>
              </a:highlight>
            </a:endParaRPr>
          </a:p>
          <a:p>
            <a:pPr indent="-228600" lvl="0" marL="457200" rtl="0" algn="l">
              <a:lnSpc>
                <a:spcPct val="115000"/>
              </a:lnSpc>
              <a:spcBef>
                <a:spcPts val="0"/>
              </a:spcBef>
              <a:spcAft>
                <a:spcPts val="0"/>
              </a:spcAft>
              <a:buClr>
                <a:schemeClr val="dk1"/>
              </a:buClr>
              <a:buSzPts val="1600"/>
              <a:buNone/>
            </a:pPr>
            <a:r>
              <a:rPr lang="en" sz="1600">
                <a:solidFill>
                  <a:schemeClr val="dk1"/>
                </a:solidFill>
                <a:highlight>
                  <a:srgbClr val="FFFFFF"/>
                </a:highlight>
              </a:rPr>
              <a:t>								 							</a:t>
            </a:r>
            <a:endParaRPr sz="1600">
              <a:solidFill>
                <a:schemeClr val="dk1"/>
              </a:solidFill>
              <a:highlight>
                <a:srgbClr val="FFFFFF"/>
              </a:highlight>
            </a:endParaRPr>
          </a:p>
          <a:p>
            <a:pPr indent="0" lvl="0" marL="0" rtl="0" algn="l">
              <a:lnSpc>
                <a:spcPct val="115000"/>
              </a:lnSpc>
              <a:spcBef>
                <a:spcPts val="1200"/>
              </a:spcBef>
              <a:spcAft>
                <a:spcPts val="0"/>
              </a:spcAft>
              <a:buNone/>
            </a:pPr>
            <a:r>
              <a:rPr lang="en" sz="1600">
                <a:solidFill>
                  <a:schemeClr val="dk1"/>
                </a:solidFill>
                <a:highlight>
                  <a:srgbClr val="FFFFFF"/>
                </a:highlight>
              </a:rPr>
              <a:t>						 					</a:t>
            </a:r>
            <a:endParaRPr sz="1600">
              <a:solidFill>
                <a:schemeClr val="dk1"/>
              </a:solidFill>
              <a:highlight>
                <a:srgbClr val="FFFFFF"/>
              </a:highlight>
            </a:endParaRPr>
          </a:p>
          <a:p>
            <a:pPr indent="0" lvl="0" marL="0" rtl="0" algn="l">
              <a:spcBef>
                <a:spcPts val="0"/>
              </a:spcBef>
              <a:spcAft>
                <a:spcPts val="0"/>
              </a:spcAft>
              <a:buNone/>
            </a:pPr>
            <a:r>
              <a:rPr lang="en" sz="1600">
                <a:solidFill>
                  <a:schemeClr val="dk1"/>
                </a:solidFill>
                <a:highlight>
                  <a:srgbClr val="FFFFFF"/>
                </a:highlight>
              </a:rPr>
              <a:t>				</a:t>
            </a:r>
            <a:endParaRPr sz="1600">
              <a:solidFill>
                <a:schemeClr val="dk1"/>
              </a:solidFill>
              <a:highlight>
                <a:srgbClr val="FFFFFF"/>
              </a:highlight>
            </a:endParaRPr>
          </a:p>
          <a:p>
            <a:pPr indent="0" lvl="0" marL="0" rtl="0" algn="l">
              <a:spcBef>
                <a:spcPts val="0"/>
              </a:spcBef>
              <a:spcAft>
                <a:spcPts val="0"/>
              </a:spcAft>
              <a:buNone/>
            </a:pPr>
            <a:r>
              <a:rPr lang="en" sz="1600">
                <a:solidFill>
                  <a:schemeClr val="dk1"/>
                </a:solidFill>
                <a:highlight>
                  <a:srgbClr val="FFFFFF"/>
                </a:highlight>
              </a:rPr>
              <a:t>			</a:t>
            </a:r>
            <a:endParaRPr sz="1600">
              <a:solidFill>
                <a:schemeClr val="dk1"/>
              </a:solidFill>
              <a:highlight>
                <a:srgbClr val="FFFFFF"/>
              </a:highlight>
            </a:endParaRPr>
          </a:p>
          <a:p>
            <a:pPr indent="0" lvl="0" marL="0" rtl="0" algn="l">
              <a:spcBef>
                <a:spcPts val="0"/>
              </a:spcBef>
              <a:spcAft>
                <a:spcPts val="0"/>
              </a:spcAft>
              <a:buNone/>
            </a:pPr>
            <a:r>
              <a:rPr lang="en" sz="1600">
                <a:solidFill>
                  <a:schemeClr val="dk1"/>
                </a:solidFill>
              </a:rPr>
              <a:t>		</a:t>
            </a:r>
            <a:endParaRPr sz="1600">
              <a:solidFill>
                <a:schemeClr val="dk1"/>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57"/>
          <p:cNvSpPr txBox="1"/>
          <p:nvPr/>
        </p:nvSpPr>
        <p:spPr>
          <a:xfrm>
            <a:off x="0" y="0"/>
            <a:ext cx="9087900" cy="4953300"/>
          </a:xfrm>
          <a:prstGeom prst="rect">
            <a:avLst/>
          </a:prstGeom>
          <a:noFill/>
          <a:ln>
            <a:noFill/>
          </a:ln>
        </p:spPr>
        <p:txBody>
          <a:bodyPr anchorCtr="0" anchor="t" bIns="91425" lIns="91425" spcFirstLastPara="1" rIns="91425" wrap="square" tIns="91425">
            <a:spAutoFit/>
          </a:bodyPr>
          <a:lstStyle/>
          <a:p>
            <a:pPr indent="-228600" lvl="0" marL="457200" rtl="0" algn="l">
              <a:lnSpc>
                <a:spcPct val="115000"/>
              </a:lnSpc>
              <a:spcBef>
                <a:spcPts val="1200"/>
              </a:spcBef>
              <a:spcAft>
                <a:spcPts val="0"/>
              </a:spcAft>
              <a:buClr>
                <a:schemeClr val="dk1"/>
              </a:buClr>
              <a:buSzPts val="1100"/>
              <a:buNone/>
            </a:pPr>
            <a:r>
              <a:rPr lang="en">
                <a:solidFill>
                  <a:schemeClr val="dk1"/>
                </a:solidFill>
                <a:highlight>
                  <a:srgbClr val="FFFFFF"/>
                </a:highlight>
              </a:rPr>
              <a:t>The general indications of Aurum-mur-nat are as follows:</a:t>
            </a:r>
            <a:br>
              <a:rPr lang="en">
                <a:solidFill>
                  <a:schemeClr val="dk1"/>
                </a:solidFill>
                <a:highlight>
                  <a:srgbClr val="FFFFFF"/>
                </a:highlight>
              </a:rPr>
            </a:br>
            <a:r>
              <a:rPr lang="en">
                <a:solidFill>
                  <a:schemeClr val="dk1"/>
                </a:solidFill>
                <a:highlight>
                  <a:srgbClr val="FFFFFF"/>
                </a:highlight>
              </a:rPr>
              <a:t>●  Generalities, FOOD and drinks, chocolate, desires</a:t>
            </a:r>
            <a:br>
              <a:rPr lang="en">
                <a:solidFill>
                  <a:schemeClr val="dk1"/>
                </a:solidFill>
                <a:highlight>
                  <a:srgbClr val="FFFFFF"/>
                </a:highlight>
              </a:rPr>
            </a:br>
            <a:r>
              <a:rPr lang="en">
                <a:solidFill>
                  <a:schemeClr val="dk1"/>
                </a:solidFill>
                <a:highlight>
                  <a:srgbClr val="FFFFFF"/>
                </a:highlight>
              </a:rPr>
              <a:t>●  Generalities, FOOD and drinks, meat, desires</a:t>
            </a:r>
            <a:br>
              <a:rPr lang="en">
                <a:solidFill>
                  <a:schemeClr val="dk1"/>
                </a:solidFill>
                <a:highlight>
                  <a:srgbClr val="FFFFFF"/>
                </a:highlight>
              </a:rPr>
            </a:br>
            <a:r>
              <a:rPr lang="en">
                <a:solidFill>
                  <a:schemeClr val="dk1"/>
                </a:solidFill>
                <a:highlight>
                  <a:srgbClr val="FFFFFF"/>
                </a:highlight>
              </a:rPr>
              <a:t>●  Generalities, FOOD and drinks, salt or salty food, desires</a:t>
            </a:r>
            <a:br>
              <a:rPr lang="en">
                <a:solidFill>
                  <a:schemeClr val="dk1"/>
                </a:solidFill>
                <a:highlight>
                  <a:srgbClr val="FFFFFF"/>
                </a:highlight>
              </a:rPr>
            </a:br>
            <a:r>
              <a:rPr lang="en">
                <a:solidFill>
                  <a:schemeClr val="dk1"/>
                </a:solidFill>
                <a:highlight>
                  <a:srgbClr val="FFFFFF"/>
                </a:highlight>
              </a:rPr>
              <a:t>●  Generalities, FOOD and drinks, stimulants, desires</a:t>
            </a:r>
            <a:br>
              <a:rPr lang="en">
                <a:solidFill>
                  <a:schemeClr val="dk1"/>
                </a:solidFill>
                <a:highlight>
                  <a:srgbClr val="FFFFFF"/>
                </a:highlight>
              </a:rPr>
            </a:br>
            <a:r>
              <a:rPr lang="en">
                <a:solidFill>
                  <a:schemeClr val="dk1"/>
                </a:solidFill>
                <a:highlight>
                  <a:srgbClr val="FFFFFF"/>
                </a:highlight>
              </a:rPr>
              <a:t> ●  Generalities, FOOD and drinks, sweets, desires</a:t>
            </a:r>
            <a:br>
              <a:rPr lang="en">
                <a:solidFill>
                  <a:schemeClr val="dk1"/>
                </a:solidFill>
                <a:highlight>
                  <a:srgbClr val="FFFFFF"/>
                </a:highlight>
              </a:rPr>
            </a:br>
            <a:r>
              <a:rPr lang="en">
                <a:solidFill>
                  <a:schemeClr val="dk1"/>
                </a:solidFill>
                <a:highlight>
                  <a:srgbClr val="FFFFFF"/>
                </a:highlight>
              </a:rPr>
              <a:t>●  One of the main sensations of this remedy is BORING PAINS.</a:t>
            </a:r>
            <a:br>
              <a:rPr lang="en">
                <a:solidFill>
                  <a:schemeClr val="dk1"/>
                </a:solidFill>
                <a:highlight>
                  <a:srgbClr val="FFFFFF"/>
                </a:highlight>
              </a:rPr>
            </a:br>
            <a:r>
              <a:rPr lang="en">
                <a:solidFill>
                  <a:schemeClr val="dk1"/>
                </a:solidFill>
                <a:highlight>
                  <a:srgbClr val="FFFFFF"/>
                </a:highlight>
              </a:rPr>
              <a:t>●  Cold or wet weather aggravates.</a:t>
            </a:r>
            <a:br>
              <a:rPr lang="en">
                <a:solidFill>
                  <a:schemeClr val="dk1"/>
                </a:solidFill>
                <a:highlight>
                  <a:srgbClr val="FFFFFF"/>
                </a:highlight>
              </a:rPr>
            </a:br>
            <a:r>
              <a:rPr lang="en">
                <a:solidFill>
                  <a:schemeClr val="dk1"/>
                </a:solidFill>
                <a:highlight>
                  <a:srgbClr val="FFFFFF"/>
                </a:highlight>
              </a:rPr>
              <a:t>●  White tongue. Dirty looking teeth that get loose.</a:t>
            </a:r>
            <a:br>
              <a:rPr lang="en">
                <a:solidFill>
                  <a:schemeClr val="dk1"/>
                </a:solidFill>
                <a:highlight>
                  <a:srgbClr val="FFFFFF"/>
                </a:highlight>
              </a:rPr>
            </a:br>
            <a:r>
              <a:rPr lang="en">
                <a:solidFill>
                  <a:schemeClr val="dk1"/>
                </a:solidFill>
                <a:highlight>
                  <a:srgbClr val="FFFFFF"/>
                </a:highlight>
              </a:rPr>
              <a:t>●  Dark urine.</a:t>
            </a:r>
            <a:br>
              <a:rPr lang="en">
                <a:solidFill>
                  <a:schemeClr val="dk1"/>
                </a:solidFill>
                <a:highlight>
                  <a:srgbClr val="FFFFFF"/>
                </a:highlight>
              </a:rPr>
            </a:br>
            <a:r>
              <a:rPr lang="en">
                <a:solidFill>
                  <a:schemeClr val="dk1"/>
                </a:solidFill>
                <a:highlight>
                  <a:srgbClr val="FFFFFF"/>
                </a:highlight>
              </a:rPr>
              <a:t>●  Sweat is copious, with yellow skin.</a:t>
            </a:r>
            <a:br>
              <a:rPr lang="en">
                <a:solidFill>
                  <a:schemeClr val="dk1"/>
                </a:solidFill>
                <a:highlight>
                  <a:srgbClr val="FFFFFF"/>
                </a:highlight>
              </a:rPr>
            </a:br>
            <a:r>
              <a:rPr lang="en">
                <a:solidFill>
                  <a:schemeClr val="dk1"/>
                </a:solidFill>
                <a:highlight>
                  <a:srgbClr val="FFFFFF"/>
                </a:highlight>
              </a:rPr>
              <a:t>●  Lean emaciated person with pressure over the eyes, the whites of which are yellow.</a:t>
            </a:r>
            <a:br>
              <a:rPr lang="en">
                <a:solidFill>
                  <a:schemeClr val="dk1"/>
                </a:solidFill>
                <a:highlight>
                  <a:srgbClr val="FFFFFF"/>
                </a:highlight>
              </a:rPr>
            </a:br>
            <a:r>
              <a:rPr lang="en">
                <a:solidFill>
                  <a:schemeClr val="dk1"/>
                </a:solidFill>
                <a:highlight>
                  <a:srgbClr val="FFFFFF"/>
                </a:highlight>
              </a:rPr>
              <a:t>●  Pale complexion.</a:t>
            </a:r>
            <a:br>
              <a:rPr lang="en">
                <a:solidFill>
                  <a:schemeClr val="dk1"/>
                </a:solidFill>
                <a:highlight>
                  <a:srgbClr val="FFFFFF"/>
                </a:highlight>
              </a:rPr>
            </a:br>
            <a:r>
              <a:rPr lang="en">
                <a:solidFill>
                  <a:schemeClr val="dk1"/>
                </a:solidFill>
                <a:highlight>
                  <a:srgbClr val="FFFFFF"/>
                </a:highlight>
              </a:rPr>
              <a:t>  Fetid odor from the mouth.</a:t>
            </a:r>
            <a:br>
              <a:rPr lang="en">
                <a:solidFill>
                  <a:schemeClr val="dk1"/>
                </a:solidFill>
                <a:highlight>
                  <a:srgbClr val="FFFFFF"/>
                </a:highlight>
              </a:rPr>
            </a:br>
            <a:r>
              <a:rPr lang="en">
                <a:solidFill>
                  <a:schemeClr val="dk1"/>
                </a:solidFill>
                <a:highlight>
                  <a:srgbClr val="FFFFFF"/>
                </a:highlight>
              </a:rPr>
              <a:t>●  Constipation. Stools like white clay. </a:t>
            </a:r>
            <a:br>
              <a:rPr lang="en">
                <a:solidFill>
                  <a:schemeClr val="dk1"/>
                </a:solidFill>
                <a:highlight>
                  <a:srgbClr val="FFFFFF"/>
                </a:highlight>
              </a:rPr>
            </a:br>
            <a:r>
              <a:rPr lang="en" sz="1100">
                <a:solidFill>
                  <a:schemeClr val="dk1"/>
                </a:solidFill>
                <a:highlight>
                  <a:srgbClr val="FFFFFF"/>
                </a:highlight>
              </a:rPr>
              <a:t> 							</a:t>
            </a:r>
            <a:endParaRPr sz="1100">
              <a:solidFill>
                <a:schemeClr val="dk1"/>
              </a:solidFill>
              <a:highlight>
                <a:srgbClr val="FFFFFF"/>
              </a:highlight>
            </a:endParaRPr>
          </a:p>
          <a:p>
            <a:pPr indent="0" lvl="0" marL="0" rtl="0" algn="l">
              <a:lnSpc>
                <a:spcPct val="115000"/>
              </a:lnSpc>
              <a:spcBef>
                <a:spcPts val="1200"/>
              </a:spcBef>
              <a:spcAft>
                <a:spcPts val="0"/>
              </a:spcAft>
              <a:buNone/>
            </a:pPr>
            <a:r>
              <a:rPr lang="en" sz="1100">
                <a:solidFill>
                  <a:schemeClr val="dk1"/>
                </a:solidFill>
                <a:highlight>
                  <a:srgbClr val="FFFFFF"/>
                </a:highlight>
              </a:rPr>
              <a:t>						 					</a:t>
            </a:r>
            <a:endParaRPr sz="1100">
              <a:solidFill>
                <a:schemeClr val="dk1"/>
              </a:solidFill>
              <a:highlight>
                <a:srgbClr val="FFFFFF"/>
              </a:highlight>
            </a:endParaRPr>
          </a:p>
          <a:p>
            <a:pPr indent="0" lvl="0" marL="0" rtl="0" algn="l">
              <a:spcBef>
                <a:spcPts val="0"/>
              </a:spcBef>
              <a:spcAft>
                <a:spcPts val="0"/>
              </a:spcAft>
              <a:buNone/>
            </a:pPr>
            <a:r>
              <a:rPr lang="en" sz="1100">
                <a:solidFill>
                  <a:schemeClr val="dk1"/>
                </a:solidFill>
                <a:highlight>
                  <a:srgbClr val="FFFFFF"/>
                </a:highlight>
              </a:rPr>
              <a:t>				</a:t>
            </a:r>
            <a:endParaRPr sz="1100">
              <a:solidFill>
                <a:schemeClr val="dk1"/>
              </a:solidFill>
              <a:highlight>
                <a:srgbClr val="FFFFFF"/>
              </a:highlight>
            </a:endParaRPr>
          </a:p>
          <a:p>
            <a:pPr indent="0" lvl="0" marL="0" rtl="0" algn="l">
              <a:spcBef>
                <a:spcPts val="0"/>
              </a:spcBef>
              <a:spcAft>
                <a:spcPts val="0"/>
              </a:spcAft>
              <a:buNone/>
            </a:pPr>
            <a:r>
              <a:rPr lang="en" sz="1100">
                <a:solidFill>
                  <a:schemeClr val="dk1"/>
                </a:solidFill>
                <a:highlight>
                  <a:srgbClr val="FFFFFF"/>
                </a:highlight>
              </a:rPr>
              <a:t>			</a:t>
            </a:r>
            <a:endParaRPr sz="1100">
              <a:solidFill>
                <a:schemeClr val="dk1"/>
              </a:solidFill>
              <a:highlight>
                <a:srgbClr val="FFFFFF"/>
              </a:highlight>
            </a:endParaRPr>
          </a:p>
          <a:p>
            <a:pPr indent="0" lvl="0" marL="0" rtl="0" algn="l">
              <a:spcBef>
                <a:spcPts val="0"/>
              </a:spcBef>
              <a:spcAft>
                <a:spcPts val="0"/>
              </a:spcAft>
              <a:buNone/>
            </a:pPr>
            <a:r>
              <a:rPr lang="en" sz="1100">
                <a:solidFill>
                  <a:schemeClr val="dk1"/>
                </a:solidFill>
              </a:rPr>
              <a:t>		</a:t>
            </a:r>
            <a:endParaRPr sz="1100">
              <a:solidFill>
                <a:schemeClr val="dk1"/>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58"/>
          <p:cNvSpPr txBox="1"/>
          <p:nvPr/>
        </p:nvSpPr>
        <p:spPr>
          <a:xfrm>
            <a:off x="0" y="0"/>
            <a:ext cx="9065100" cy="208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dk1"/>
                </a:solidFill>
                <a:highlight>
                  <a:srgbClr val="FFFFFF"/>
                </a:highlight>
              </a:rPr>
              <a:t>							 								</a:t>
            </a:r>
            <a:br>
              <a:rPr lang="en" sz="1100">
                <a:solidFill>
                  <a:schemeClr val="dk1"/>
                </a:solidFill>
                <a:highlight>
                  <a:srgbClr val="FFFFFF"/>
                </a:highlight>
              </a:rPr>
            </a:br>
            <a:r>
              <a:rPr lang="en">
                <a:solidFill>
                  <a:schemeClr val="dk1"/>
                </a:solidFill>
                <a:highlight>
                  <a:srgbClr val="FFFFFF"/>
                </a:highlight>
              </a:rPr>
              <a:t>Indications of this remedy in carcinoma cases are :</a:t>
            </a:r>
            <a:br>
              <a:rPr lang="en">
                <a:solidFill>
                  <a:schemeClr val="dk1"/>
                </a:solidFill>
                <a:highlight>
                  <a:srgbClr val="FFFFFF"/>
                </a:highlight>
              </a:rPr>
            </a:br>
            <a:r>
              <a:rPr lang="en">
                <a:solidFill>
                  <a:schemeClr val="dk1"/>
                </a:solidFill>
                <a:highlight>
                  <a:srgbClr val="FFFFFF"/>
                </a:highlight>
              </a:rPr>
              <a:t> Carcinoma on a syphilitic base; marked boring pains; cancerous warts on tongue; affections of bones and glands; enormous induration of an ovary; Induration of one part, with softening of another part; corrosive leucorrhea; pustules on genitals; carcinoma of breast and uterus. </a:t>
            </a:r>
            <a:br>
              <a:rPr lang="en">
                <a:solidFill>
                  <a:schemeClr val="dk1"/>
                </a:solidFill>
                <a:highlight>
                  <a:srgbClr val="FFFFFF"/>
                </a:highlight>
              </a:rPr>
            </a:br>
            <a:r>
              <a:rPr lang="en" sz="1100">
                <a:solidFill>
                  <a:schemeClr val="dk1"/>
                </a:solidFill>
                <a:highlight>
                  <a:srgbClr val="FFFFFF"/>
                </a:highlight>
              </a:rPr>
              <a:t> 							</a:t>
            </a:r>
            <a:endParaRPr sz="1100">
              <a:solidFill>
                <a:schemeClr val="dk1"/>
              </a:solidFill>
              <a:highlight>
                <a:srgbClr val="FFFFFF"/>
              </a:highlight>
            </a:endParaRPr>
          </a:p>
          <a:p>
            <a:pPr indent="0" lvl="0" marL="0" rtl="0" algn="l">
              <a:lnSpc>
                <a:spcPct val="115000"/>
              </a:lnSpc>
              <a:spcBef>
                <a:spcPts val="0"/>
              </a:spcBef>
              <a:spcAft>
                <a:spcPts val="0"/>
              </a:spcAft>
              <a:buNone/>
            </a:pPr>
            <a:r>
              <a:rPr lang="en" sz="1100">
                <a:solidFill>
                  <a:schemeClr val="dk1"/>
                </a:solidFill>
                <a:highlight>
                  <a:srgbClr val="FFFFFF"/>
                </a:highlight>
              </a:rPr>
              <a:t>						 					</a:t>
            </a:r>
            <a:endParaRPr sz="1100">
              <a:solidFill>
                <a:schemeClr val="dk1"/>
              </a:solidFill>
              <a:highlight>
                <a:srgbClr val="FFFFFF"/>
              </a:highlight>
            </a:endParaRPr>
          </a:p>
          <a:p>
            <a:pPr indent="0" lvl="0" marL="0" rtl="0" algn="l">
              <a:spcBef>
                <a:spcPts val="0"/>
              </a:spcBef>
              <a:spcAft>
                <a:spcPts val="0"/>
              </a:spcAft>
              <a:buNone/>
            </a:pPr>
            <a:r>
              <a:rPr lang="en" sz="1100">
                <a:solidFill>
                  <a:schemeClr val="dk1"/>
                </a:solidFill>
                <a:highlight>
                  <a:srgbClr val="FFFFFF"/>
                </a:highlight>
              </a:rPr>
              <a:t>				</a:t>
            </a:r>
            <a:endParaRPr sz="1100">
              <a:solidFill>
                <a:schemeClr val="dk1"/>
              </a:solidFill>
              <a:highlight>
                <a:srgbClr val="FFFFFF"/>
              </a:highlight>
            </a:endParaRPr>
          </a:p>
          <a:p>
            <a:pPr indent="0" lvl="0" marL="0" rtl="0" algn="l">
              <a:spcBef>
                <a:spcPts val="0"/>
              </a:spcBef>
              <a:spcAft>
                <a:spcPts val="0"/>
              </a:spcAft>
              <a:buNone/>
            </a:pPr>
            <a:r>
              <a:rPr lang="en" sz="1100">
                <a:solidFill>
                  <a:schemeClr val="dk1"/>
                </a:solidFill>
                <a:highlight>
                  <a:srgbClr val="FFFFFF"/>
                </a:highlight>
              </a:rPr>
              <a:t>			</a:t>
            </a:r>
            <a:endParaRPr sz="1100">
              <a:solidFill>
                <a:schemeClr val="dk1"/>
              </a:solidFill>
              <a:highlight>
                <a:srgbClr val="FFFFFF"/>
              </a:highlight>
            </a:endParaRPr>
          </a:p>
          <a:p>
            <a:pPr indent="0" lvl="0" marL="0" rtl="0" algn="l">
              <a:spcBef>
                <a:spcPts val="0"/>
              </a:spcBef>
              <a:spcAft>
                <a:spcPts val="0"/>
              </a:spcAft>
              <a:buNone/>
            </a:pPr>
            <a:r>
              <a:rPr lang="en" sz="1100">
                <a:solidFill>
                  <a:schemeClr val="dk1"/>
                </a:solidFill>
              </a:rPr>
              <a:t>		</a:t>
            </a:r>
            <a:endParaRPr sz="1100">
              <a:solidFill>
                <a:schemeClr val="dk1"/>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59"/>
          <p:cNvSpPr txBox="1"/>
          <p:nvPr/>
        </p:nvSpPr>
        <p:spPr>
          <a:xfrm>
            <a:off x="0" y="0"/>
            <a:ext cx="9025500" cy="4991700"/>
          </a:xfrm>
          <a:prstGeom prst="rect">
            <a:avLst/>
          </a:prstGeom>
          <a:noFill/>
          <a:ln>
            <a:noFill/>
          </a:ln>
        </p:spPr>
        <p:txBody>
          <a:bodyPr anchorCtr="0" anchor="t" bIns="91425" lIns="91425" spcFirstLastPara="1" rIns="91425" wrap="square" tIns="91425">
            <a:spAutoFit/>
          </a:bodyPr>
          <a:lstStyle/>
          <a:p>
            <a:pPr indent="0" lvl="0" marL="457200" rtl="0" algn="l">
              <a:lnSpc>
                <a:spcPct val="115000"/>
              </a:lnSpc>
              <a:spcBef>
                <a:spcPts val="1200"/>
              </a:spcBef>
              <a:spcAft>
                <a:spcPts val="1200"/>
              </a:spcAft>
              <a:buNone/>
            </a:pPr>
            <a:r>
              <a:rPr lang="en" sz="1100">
                <a:solidFill>
                  <a:schemeClr val="dk1"/>
                </a:solidFill>
                <a:highlight>
                  <a:srgbClr val="FFFFFF"/>
                </a:highlight>
              </a:rPr>
              <a:t>							 								</a:t>
            </a:r>
            <a:br>
              <a:rPr lang="en" sz="1100">
                <a:solidFill>
                  <a:schemeClr val="dk1"/>
                </a:solidFill>
                <a:highlight>
                  <a:srgbClr val="FFFFFF"/>
                </a:highlight>
              </a:rPr>
            </a:br>
            <a:r>
              <a:rPr lang="en">
                <a:solidFill>
                  <a:schemeClr val="dk1"/>
                </a:solidFill>
                <a:highlight>
                  <a:srgbClr val="FFFFFF"/>
                </a:highlight>
              </a:rPr>
              <a:t>The general indications of Aurum-mur-nat are as follows:</a:t>
            </a:r>
            <a:br>
              <a:rPr lang="en">
                <a:solidFill>
                  <a:schemeClr val="dk1"/>
                </a:solidFill>
                <a:highlight>
                  <a:srgbClr val="FFFFFF"/>
                </a:highlight>
              </a:rPr>
            </a:br>
            <a:r>
              <a:rPr lang="en" sz="1100">
                <a:solidFill>
                  <a:schemeClr val="dk1"/>
                </a:solidFill>
                <a:highlight>
                  <a:srgbClr val="FFFFFF"/>
                </a:highlight>
              </a:rPr>
              <a:t>					 								</a:t>
            </a:r>
            <a:br>
              <a:rPr lang="en" sz="1100">
                <a:solidFill>
                  <a:schemeClr val="dk1"/>
                </a:solidFill>
                <a:highlight>
                  <a:srgbClr val="FFFFFF"/>
                </a:highlight>
              </a:rPr>
            </a:br>
            <a:r>
              <a:rPr lang="en">
                <a:solidFill>
                  <a:schemeClr val="dk1"/>
                </a:solidFill>
                <a:highlight>
                  <a:srgbClr val="FFFFFF"/>
                </a:highlight>
              </a:rPr>
              <a:t>●  Generalities, FOOD and drinks, chocolate, desires</a:t>
            </a:r>
            <a:br>
              <a:rPr lang="en">
                <a:solidFill>
                  <a:schemeClr val="dk1"/>
                </a:solidFill>
                <a:highlight>
                  <a:srgbClr val="FFFFFF"/>
                </a:highlight>
              </a:rPr>
            </a:br>
            <a:r>
              <a:rPr lang="en" sz="1100">
                <a:solidFill>
                  <a:schemeClr val="dk1"/>
                </a:solidFill>
                <a:highlight>
                  <a:srgbClr val="FFFFFF"/>
                </a:highlight>
              </a:rPr>
              <a:t>						 								</a:t>
            </a:r>
            <a:br>
              <a:rPr lang="en" sz="1100">
                <a:solidFill>
                  <a:schemeClr val="dk1"/>
                </a:solidFill>
                <a:highlight>
                  <a:srgbClr val="FFFFFF"/>
                </a:highlight>
              </a:rPr>
            </a:br>
            <a:r>
              <a:rPr lang="en">
                <a:solidFill>
                  <a:schemeClr val="dk1"/>
                </a:solidFill>
                <a:highlight>
                  <a:srgbClr val="FFFFFF"/>
                </a:highlight>
              </a:rPr>
              <a:t>●  Generalities, FOOD and drinks, meat, desires</a:t>
            </a:r>
            <a:br>
              <a:rPr lang="en">
                <a:solidFill>
                  <a:schemeClr val="dk1"/>
                </a:solidFill>
                <a:highlight>
                  <a:srgbClr val="FFFFFF"/>
                </a:highlight>
              </a:rPr>
            </a:br>
            <a:r>
              <a:rPr lang="en" sz="1100">
                <a:solidFill>
                  <a:schemeClr val="dk1"/>
                </a:solidFill>
                <a:highlight>
                  <a:srgbClr val="FFFFFF"/>
                </a:highlight>
              </a:rPr>
              <a:t>						 								</a:t>
            </a:r>
            <a:br>
              <a:rPr lang="en" sz="1100">
                <a:solidFill>
                  <a:schemeClr val="dk1"/>
                </a:solidFill>
                <a:highlight>
                  <a:srgbClr val="FFFFFF"/>
                </a:highlight>
              </a:rPr>
            </a:br>
            <a:r>
              <a:rPr lang="en">
                <a:solidFill>
                  <a:schemeClr val="dk1"/>
                </a:solidFill>
                <a:highlight>
                  <a:srgbClr val="FFFFFF"/>
                </a:highlight>
              </a:rPr>
              <a:t>●  Generalities, FOOD and drinks, salt or salty food, desires</a:t>
            </a:r>
            <a:br>
              <a:rPr lang="en">
                <a:solidFill>
                  <a:schemeClr val="dk1"/>
                </a:solidFill>
                <a:highlight>
                  <a:srgbClr val="FFFFFF"/>
                </a:highlight>
              </a:rPr>
            </a:br>
            <a:r>
              <a:rPr lang="en">
                <a:solidFill>
                  <a:schemeClr val="dk1"/>
                </a:solidFill>
                <a:highlight>
                  <a:srgbClr val="FFFFFF"/>
                </a:highlight>
              </a:rPr>
              <a:t> </a:t>
            </a:r>
            <a:r>
              <a:rPr lang="en" sz="1100">
                <a:solidFill>
                  <a:schemeClr val="dk1"/>
                </a:solidFill>
                <a:highlight>
                  <a:srgbClr val="FFFFFF"/>
                </a:highlight>
              </a:rPr>
              <a:t>						 								</a:t>
            </a:r>
            <a:br>
              <a:rPr lang="en" sz="1100">
                <a:solidFill>
                  <a:schemeClr val="dk1"/>
                </a:solidFill>
                <a:highlight>
                  <a:srgbClr val="FFFFFF"/>
                </a:highlight>
              </a:rPr>
            </a:br>
            <a:r>
              <a:rPr lang="en">
                <a:solidFill>
                  <a:schemeClr val="dk1"/>
                </a:solidFill>
                <a:highlight>
                  <a:srgbClr val="FFFFFF"/>
                </a:highlight>
              </a:rPr>
              <a:t>●  Generalities, FOOD and drinks, stimulants, desires</a:t>
            </a:r>
            <a:br>
              <a:rPr lang="en">
                <a:solidFill>
                  <a:schemeClr val="dk1"/>
                </a:solidFill>
                <a:highlight>
                  <a:srgbClr val="FFFFFF"/>
                </a:highlight>
              </a:rPr>
            </a:br>
            <a:r>
              <a:rPr lang="en">
                <a:solidFill>
                  <a:schemeClr val="dk1"/>
                </a:solidFill>
                <a:highlight>
                  <a:srgbClr val="FFFFFF"/>
                </a:highlight>
              </a:rPr>
              <a:t> </a:t>
            </a:r>
            <a:r>
              <a:rPr lang="en" sz="1100">
                <a:solidFill>
                  <a:schemeClr val="dk1"/>
                </a:solidFill>
                <a:highlight>
                  <a:srgbClr val="FFFFFF"/>
                </a:highlight>
              </a:rPr>
              <a:t>						 								</a:t>
            </a:r>
            <a:br>
              <a:rPr lang="en" sz="1100">
                <a:solidFill>
                  <a:schemeClr val="dk1"/>
                </a:solidFill>
                <a:highlight>
                  <a:srgbClr val="FFFFFF"/>
                </a:highlight>
              </a:rPr>
            </a:br>
            <a:r>
              <a:rPr lang="en">
                <a:solidFill>
                  <a:schemeClr val="dk1"/>
                </a:solidFill>
                <a:highlight>
                  <a:srgbClr val="FFFFFF"/>
                </a:highlight>
              </a:rPr>
              <a:t>●  Generalities, FOOD and drinks, sweets, desires</a:t>
            </a:r>
            <a:br>
              <a:rPr lang="en">
                <a:solidFill>
                  <a:schemeClr val="dk1"/>
                </a:solidFill>
                <a:highlight>
                  <a:srgbClr val="FFFFFF"/>
                </a:highlight>
              </a:rPr>
            </a:br>
            <a:r>
              <a:rPr lang="en">
                <a:solidFill>
                  <a:schemeClr val="dk1"/>
                </a:solidFill>
                <a:highlight>
                  <a:srgbClr val="FFFFFF"/>
                </a:highlight>
              </a:rPr>
              <a:t> </a:t>
            </a:r>
            <a:r>
              <a:rPr lang="en" sz="1100">
                <a:solidFill>
                  <a:schemeClr val="dk1"/>
                </a:solidFill>
                <a:highlight>
                  <a:srgbClr val="FFFFFF"/>
                </a:highlight>
              </a:rPr>
              <a:t>						 								</a:t>
            </a:r>
            <a:br>
              <a:rPr lang="en" sz="1100">
                <a:solidFill>
                  <a:schemeClr val="dk1"/>
                </a:solidFill>
                <a:highlight>
                  <a:srgbClr val="FFFFFF"/>
                </a:highlight>
              </a:rPr>
            </a:br>
            <a:r>
              <a:rPr lang="en">
                <a:solidFill>
                  <a:schemeClr val="dk1"/>
                </a:solidFill>
                <a:highlight>
                  <a:srgbClr val="FFFFFF"/>
                </a:highlight>
              </a:rPr>
              <a:t>●  One of the main sensations of this remedy is BORING PAINS.</a:t>
            </a:r>
            <a:br>
              <a:rPr lang="en">
                <a:solidFill>
                  <a:schemeClr val="dk1"/>
                </a:solidFill>
                <a:highlight>
                  <a:srgbClr val="FFFFFF"/>
                </a:highlight>
              </a:rPr>
            </a:br>
            <a:r>
              <a:rPr lang="en">
                <a:solidFill>
                  <a:schemeClr val="dk1"/>
                </a:solidFill>
                <a:highlight>
                  <a:srgbClr val="FFFFFF"/>
                </a:highlight>
              </a:rPr>
              <a:t> </a:t>
            </a:r>
            <a:r>
              <a:rPr lang="en" sz="1100">
                <a:solidFill>
                  <a:schemeClr val="dk1"/>
                </a:solidFill>
                <a:highlight>
                  <a:srgbClr val="FFFFFF"/>
                </a:highlight>
              </a:rPr>
              <a:t>					 								</a:t>
            </a:r>
            <a:br>
              <a:rPr lang="en" sz="1100">
                <a:solidFill>
                  <a:schemeClr val="dk1"/>
                </a:solidFill>
                <a:highlight>
                  <a:srgbClr val="FFFFFF"/>
                </a:highlight>
              </a:rPr>
            </a:br>
            <a:r>
              <a:rPr lang="en">
                <a:solidFill>
                  <a:schemeClr val="dk1"/>
                </a:solidFill>
                <a:highlight>
                  <a:srgbClr val="FFFFFF"/>
                </a:highlight>
              </a:rPr>
              <a:t>●  Cold or wet weather aggravates.</a:t>
            </a:r>
            <a:br>
              <a:rPr lang="en">
                <a:solidFill>
                  <a:schemeClr val="dk1"/>
                </a:solidFill>
                <a:highlight>
                  <a:srgbClr val="FFFFFF"/>
                </a:highlight>
              </a:rPr>
            </a:br>
            <a:r>
              <a:rPr lang="en" sz="1100">
                <a:solidFill>
                  <a:schemeClr val="dk1"/>
                </a:solidFill>
                <a:highlight>
                  <a:srgbClr val="FFFFFF"/>
                </a:highlight>
              </a:rPr>
              <a:t>						 								</a:t>
            </a:r>
            <a:br>
              <a:rPr lang="en" sz="1100">
                <a:solidFill>
                  <a:schemeClr val="dk1"/>
                </a:solidFill>
                <a:highlight>
                  <a:srgbClr val="FFFFFF"/>
                </a:highlight>
              </a:rPr>
            </a:br>
            <a:r>
              <a:rPr lang="en">
                <a:solidFill>
                  <a:schemeClr val="dk1"/>
                </a:solidFill>
                <a:highlight>
                  <a:srgbClr val="FFFFFF"/>
                </a:highlight>
              </a:rPr>
              <a:t>●  White tongue. Dirty looking teeth that get loose.</a:t>
            </a:r>
            <a:br>
              <a:rPr lang="en">
                <a:solidFill>
                  <a:schemeClr val="dk1"/>
                </a:solidFill>
                <a:highlight>
                  <a:srgbClr val="FFFFFF"/>
                </a:highlight>
              </a:rPr>
            </a:br>
            <a:r>
              <a:rPr lang="en" sz="1100">
                <a:solidFill>
                  <a:schemeClr val="dk1"/>
                </a:solidFill>
                <a:highlight>
                  <a:srgbClr val="FFFFFF"/>
                </a:highlight>
              </a:rPr>
              <a:t>						 								</a:t>
            </a:r>
            <a:br>
              <a:rPr lang="en" sz="1100">
                <a:solidFill>
                  <a:schemeClr val="dk1"/>
                </a:solidFill>
                <a:highlight>
                  <a:srgbClr val="FFFFFF"/>
                </a:highlight>
              </a:rPr>
            </a:br>
            <a:r>
              <a:rPr lang="en">
                <a:solidFill>
                  <a:schemeClr val="dk1"/>
                </a:solidFill>
                <a:highlight>
                  <a:srgbClr val="FFFFFF"/>
                </a:highlight>
              </a:rPr>
              <a:t>●  Dark urine.</a:t>
            </a:r>
            <a:br>
              <a:rPr lang="en">
                <a:solidFill>
                  <a:schemeClr val="dk1"/>
                </a:solidFill>
                <a:highlight>
                  <a:srgbClr val="FFFFFF"/>
                </a:highlight>
              </a:rPr>
            </a:br>
            <a:r>
              <a:rPr lang="en" sz="1100">
                <a:solidFill>
                  <a:schemeClr val="dk1"/>
                </a:solidFill>
                <a:highlight>
                  <a:srgbClr val="FFFFFF"/>
                </a:highlight>
              </a:rPr>
              <a:t>					 								</a:t>
            </a:r>
            <a:endParaRPr sz="1100">
              <a:solidFill>
                <a:schemeClr val="dk1"/>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60"/>
          <p:cNvSpPr txBox="1"/>
          <p:nvPr/>
        </p:nvSpPr>
        <p:spPr>
          <a:xfrm>
            <a:off x="0" y="0"/>
            <a:ext cx="9025500" cy="4050600"/>
          </a:xfrm>
          <a:prstGeom prst="rect">
            <a:avLst/>
          </a:prstGeom>
          <a:noFill/>
          <a:ln>
            <a:noFill/>
          </a:ln>
        </p:spPr>
        <p:txBody>
          <a:bodyPr anchorCtr="0" anchor="t" bIns="91425" lIns="91425" spcFirstLastPara="1" rIns="91425" wrap="square" tIns="91425">
            <a:spAutoFit/>
          </a:bodyPr>
          <a:lstStyle/>
          <a:p>
            <a:pPr indent="0" lvl="0" marL="457200" rtl="0" algn="l">
              <a:lnSpc>
                <a:spcPct val="115000"/>
              </a:lnSpc>
              <a:spcBef>
                <a:spcPts val="1200"/>
              </a:spcBef>
              <a:spcAft>
                <a:spcPts val="0"/>
              </a:spcAft>
              <a:buNone/>
            </a:pPr>
            <a:r>
              <a:rPr lang="en" sz="1100">
                <a:solidFill>
                  <a:schemeClr val="dk1"/>
                </a:solidFill>
                <a:highlight>
                  <a:srgbClr val="FFFFFF"/>
                </a:highlight>
              </a:rPr>
              <a:t>							 								</a:t>
            </a:r>
            <a:br>
              <a:rPr lang="en" sz="1100">
                <a:solidFill>
                  <a:schemeClr val="dk1"/>
                </a:solidFill>
                <a:highlight>
                  <a:srgbClr val="FFFFFF"/>
                </a:highlight>
              </a:rPr>
            </a:br>
            <a:br>
              <a:rPr lang="en">
                <a:solidFill>
                  <a:schemeClr val="dk1"/>
                </a:solidFill>
                <a:highlight>
                  <a:srgbClr val="FFFFFF"/>
                </a:highlight>
              </a:rPr>
            </a:br>
            <a:r>
              <a:rPr lang="en" sz="1100">
                <a:solidFill>
                  <a:schemeClr val="dk1"/>
                </a:solidFill>
                <a:highlight>
                  <a:srgbClr val="FFFFFF"/>
                </a:highlight>
              </a:rPr>
              <a:t>					 								</a:t>
            </a:r>
            <a:br>
              <a:rPr lang="en" sz="1100">
                <a:solidFill>
                  <a:schemeClr val="dk1"/>
                </a:solidFill>
                <a:highlight>
                  <a:srgbClr val="FFFFFF"/>
                </a:highlight>
              </a:rPr>
            </a:br>
            <a:r>
              <a:rPr lang="en">
                <a:solidFill>
                  <a:schemeClr val="dk1"/>
                </a:solidFill>
                <a:highlight>
                  <a:srgbClr val="FFFFFF"/>
                </a:highlight>
              </a:rPr>
              <a:t>●  Sweat is copious, with yellow skin.</a:t>
            </a:r>
            <a:br>
              <a:rPr lang="en">
                <a:solidFill>
                  <a:schemeClr val="dk1"/>
                </a:solidFill>
                <a:highlight>
                  <a:srgbClr val="FFFFFF"/>
                </a:highlight>
              </a:rPr>
            </a:br>
            <a:r>
              <a:rPr lang="en" sz="1100">
                <a:solidFill>
                  <a:schemeClr val="dk1"/>
                </a:solidFill>
                <a:highlight>
                  <a:srgbClr val="FFFFFF"/>
                </a:highlight>
              </a:rPr>
              <a:t>					 								</a:t>
            </a:r>
            <a:br>
              <a:rPr lang="en" sz="1100">
                <a:solidFill>
                  <a:schemeClr val="dk1"/>
                </a:solidFill>
                <a:highlight>
                  <a:srgbClr val="FFFFFF"/>
                </a:highlight>
              </a:rPr>
            </a:br>
            <a:r>
              <a:rPr lang="en">
                <a:solidFill>
                  <a:schemeClr val="dk1"/>
                </a:solidFill>
                <a:highlight>
                  <a:srgbClr val="FFFFFF"/>
                </a:highlight>
              </a:rPr>
              <a:t>●  Lean emaciated person with pressure over the eyes, the whites of which are yellow.</a:t>
            </a:r>
            <a:br>
              <a:rPr lang="en">
                <a:solidFill>
                  <a:schemeClr val="dk1"/>
                </a:solidFill>
                <a:highlight>
                  <a:srgbClr val="FFFFFF"/>
                </a:highlight>
              </a:rPr>
            </a:br>
            <a:r>
              <a:rPr lang="en">
                <a:solidFill>
                  <a:schemeClr val="dk1"/>
                </a:solidFill>
                <a:highlight>
                  <a:srgbClr val="FFFFFF"/>
                </a:highlight>
              </a:rPr>
              <a:t> </a:t>
            </a:r>
            <a:r>
              <a:rPr lang="en" sz="1100">
                <a:solidFill>
                  <a:schemeClr val="dk1"/>
                </a:solidFill>
                <a:highlight>
                  <a:srgbClr val="FFFFFF"/>
                </a:highlight>
              </a:rPr>
              <a:t>						 								</a:t>
            </a:r>
            <a:br>
              <a:rPr lang="en" sz="1100">
                <a:solidFill>
                  <a:schemeClr val="dk1"/>
                </a:solidFill>
                <a:highlight>
                  <a:srgbClr val="FFFFFF"/>
                </a:highlight>
              </a:rPr>
            </a:br>
            <a:r>
              <a:rPr lang="en">
                <a:solidFill>
                  <a:schemeClr val="dk1"/>
                </a:solidFill>
                <a:highlight>
                  <a:srgbClr val="FFFFFF"/>
                </a:highlight>
              </a:rPr>
              <a:t>●  Pale complexion.</a:t>
            </a:r>
            <a:br>
              <a:rPr lang="en">
                <a:solidFill>
                  <a:schemeClr val="dk1"/>
                </a:solidFill>
                <a:highlight>
                  <a:srgbClr val="FFFFFF"/>
                </a:highlight>
              </a:rPr>
            </a:br>
            <a:r>
              <a:rPr lang="en">
                <a:solidFill>
                  <a:schemeClr val="dk1"/>
                </a:solidFill>
                <a:highlight>
                  <a:srgbClr val="FFFFFF"/>
                </a:highlight>
              </a:rPr>
              <a:t> </a:t>
            </a:r>
            <a:r>
              <a:rPr lang="en" sz="1100">
                <a:solidFill>
                  <a:schemeClr val="dk1"/>
                </a:solidFill>
                <a:highlight>
                  <a:srgbClr val="FFFFFF"/>
                </a:highlight>
              </a:rPr>
              <a:t>					 								</a:t>
            </a:r>
            <a:br>
              <a:rPr lang="en" sz="1100">
                <a:solidFill>
                  <a:schemeClr val="dk1"/>
                </a:solidFill>
                <a:highlight>
                  <a:srgbClr val="FFFFFF"/>
                </a:highlight>
              </a:rPr>
            </a:br>
            <a:r>
              <a:rPr lang="en">
                <a:solidFill>
                  <a:schemeClr val="dk1"/>
                </a:solidFill>
                <a:highlight>
                  <a:srgbClr val="FFFFFF"/>
                </a:highlight>
              </a:rPr>
              <a:t>●  Fetid odor from the mouth.</a:t>
            </a:r>
            <a:br>
              <a:rPr lang="en">
                <a:solidFill>
                  <a:schemeClr val="dk1"/>
                </a:solidFill>
                <a:highlight>
                  <a:srgbClr val="FFFFFF"/>
                </a:highlight>
              </a:rPr>
            </a:br>
            <a:r>
              <a:rPr lang="en">
                <a:solidFill>
                  <a:schemeClr val="dk1"/>
                </a:solidFill>
                <a:highlight>
                  <a:srgbClr val="FFFFFF"/>
                </a:highlight>
              </a:rPr>
              <a:t> </a:t>
            </a:r>
            <a:r>
              <a:rPr lang="en" sz="1100">
                <a:solidFill>
                  <a:schemeClr val="dk1"/>
                </a:solidFill>
                <a:highlight>
                  <a:srgbClr val="FFFFFF"/>
                </a:highlight>
              </a:rPr>
              <a:t>				 								</a:t>
            </a:r>
            <a:br>
              <a:rPr lang="en" sz="1100">
                <a:solidFill>
                  <a:schemeClr val="dk1"/>
                </a:solidFill>
                <a:highlight>
                  <a:srgbClr val="FFFFFF"/>
                </a:highlight>
              </a:rPr>
            </a:br>
            <a:r>
              <a:rPr lang="en">
                <a:solidFill>
                  <a:schemeClr val="dk1"/>
                </a:solidFill>
                <a:highlight>
                  <a:srgbClr val="FFFFFF"/>
                </a:highlight>
              </a:rPr>
              <a:t>●  Constipation. Stools like white clay. </a:t>
            </a:r>
            <a:br>
              <a:rPr lang="en">
                <a:solidFill>
                  <a:schemeClr val="dk1"/>
                </a:solidFill>
                <a:highlight>
                  <a:srgbClr val="FFFFFF"/>
                </a:highlight>
              </a:rPr>
            </a:br>
            <a:r>
              <a:rPr lang="en" sz="1100">
                <a:solidFill>
                  <a:schemeClr val="dk1"/>
                </a:solidFill>
                <a:highlight>
                  <a:srgbClr val="FFFFFF"/>
                </a:highlight>
              </a:rPr>
              <a:t> 							</a:t>
            </a:r>
            <a:endParaRPr sz="1100">
              <a:solidFill>
                <a:schemeClr val="dk1"/>
              </a:solidFill>
              <a:highlight>
                <a:srgbClr val="FFFFFF"/>
              </a:highlight>
            </a:endParaRPr>
          </a:p>
          <a:p>
            <a:pPr indent="0" lvl="0" marL="0" rtl="0" algn="l">
              <a:lnSpc>
                <a:spcPct val="115000"/>
              </a:lnSpc>
              <a:spcBef>
                <a:spcPts val="1200"/>
              </a:spcBef>
              <a:spcAft>
                <a:spcPts val="0"/>
              </a:spcAft>
              <a:buNone/>
            </a:pPr>
            <a:r>
              <a:rPr lang="en" sz="1100">
                <a:solidFill>
                  <a:schemeClr val="dk1"/>
                </a:solidFill>
                <a:highlight>
                  <a:srgbClr val="FFFFFF"/>
                </a:highlight>
              </a:rPr>
              <a:t>						 					</a:t>
            </a:r>
            <a:endParaRPr sz="1100">
              <a:solidFill>
                <a:schemeClr val="dk1"/>
              </a:solidFill>
              <a:highlight>
                <a:srgbClr val="FFFFFF"/>
              </a:highlight>
            </a:endParaRPr>
          </a:p>
          <a:p>
            <a:pPr indent="0" lvl="0" marL="0" rtl="0" algn="l">
              <a:spcBef>
                <a:spcPts val="0"/>
              </a:spcBef>
              <a:spcAft>
                <a:spcPts val="0"/>
              </a:spcAft>
              <a:buNone/>
            </a:pPr>
            <a:r>
              <a:rPr lang="en" sz="1100">
                <a:solidFill>
                  <a:schemeClr val="dk1"/>
                </a:solidFill>
                <a:highlight>
                  <a:srgbClr val="FFFFFF"/>
                </a:highlight>
              </a:rPr>
              <a:t>				</a:t>
            </a:r>
            <a:endParaRPr sz="1100">
              <a:solidFill>
                <a:schemeClr val="dk1"/>
              </a:solidFill>
              <a:highlight>
                <a:srgbClr val="FFFFFF"/>
              </a:highlight>
            </a:endParaRPr>
          </a:p>
          <a:p>
            <a:pPr indent="0" lvl="0" marL="0" rtl="0" algn="l">
              <a:spcBef>
                <a:spcPts val="0"/>
              </a:spcBef>
              <a:spcAft>
                <a:spcPts val="0"/>
              </a:spcAft>
              <a:buNone/>
            </a:pPr>
            <a:r>
              <a:rPr lang="en" sz="1100">
                <a:solidFill>
                  <a:schemeClr val="dk1"/>
                </a:solidFill>
                <a:highlight>
                  <a:srgbClr val="FFFFFF"/>
                </a:highlight>
              </a:rPr>
              <a:t>			</a:t>
            </a:r>
            <a:endParaRPr sz="1100">
              <a:solidFill>
                <a:schemeClr val="dk1"/>
              </a:solidFill>
              <a:highlight>
                <a:srgbClr val="FFFFFF"/>
              </a:highlight>
            </a:endParaRPr>
          </a:p>
          <a:p>
            <a:pPr indent="0" lvl="0" marL="0" rtl="0" algn="l">
              <a:spcBef>
                <a:spcPts val="0"/>
              </a:spcBef>
              <a:spcAft>
                <a:spcPts val="0"/>
              </a:spcAft>
              <a:buNone/>
            </a:pPr>
            <a:r>
              <a:rPr lang="en" sz="1100">
                <a:solidFill>
                  <a:schemeClr val="dk1"/>
                </a:solidFill>
              </a:rPr>
              <a:t>		</a:t>
            </a:r>
            <a:endParaRPr sz="1100">
              <a:solidFill>
                <a:schemeClr val="dk1"/>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pic>
        <p:nvPicPr>
          <p:cNvPr id="351" name="Google Shape;351;p61"/>
          <p:cNvPicPr preferRelativeResize="0"/>
          <p:nvPr/>
        </p:nvPicPr>
        <p:blipFill>
          <a:blip r:embed="rId3">
            <a:alphaModFix/>
          </a:blip>
          <a:stretch>
            <a:fillRect/>
          </a:stretch>
        </p:blipFill>
        <p:spPr>
          <a:xfrm>
            <a:off x="304800" y="191925"/>
            <a:ext cx="8839204" cy="347871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62"/>
          <p:cNvSpPr txBox="1"/>
          <p:nvPr>
            <p:ph type="title"/>
          </p:nvPr>
        </p:nvSpPr>
        <p:spPr>
          <a:xfrm>
            <a:off x="479850" y="487353"/>
            <a:ext cx="85206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
              <a:t>Aurum salts </a:t>
            </a:r>
            <a:endParaRPr/>
          </a:p>
        </p:txBody>
      </p:sp>
      <p:sp>
        <p:nvSpPr>
          <p:cNvPr id="357" name="Google Shape;357;p62"/>
          <p:cNvSpPr txBox="1"/>
          <p:nvPr>
            <p:ph idx="1" type="body"/>
          </p:nvPr>
        </p:nvSpPr>
        <p:spPr>
          <a:xfrm>
            <a:off x="816150" y="1168000"/>
            <a:ext cx="7848000" cy="3416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lang="en" sz="2000">
                <a:solidFill>
                  <a:schemeClr val="dk1"/>
                </a:solidFill>
              </a:rPr>
              <a:t>Aur. ars: (chronic aortitis, lupus, phthisis in syphilitic headaches; also in anaemia and chlorosis. It causes rapid increase of appetite.) </a:t>
            </a:r>
            <a:endParaRPr sz="2000">
              <a:solidFill>
                <a:schemeClr val="dk1"/>
              </a:solidFill>
            </a:endParaRPr>
          </a:p>
          <a:p>
            <a:pPr indent="0" lvl="0" marL="0" rtl="0" algn="l">
              <a:lnSpc>
                <a:spcPct val="100000"/>
              </a:lnSpc>
              <a:spcBef>
                <a:spcPts val="1600"/>
              </a:spcBef>
              <a:spcAft>
                <a:spcPts val="0"/>
              </a:spcAft>
              <a:buSzPts val="1800"/>
              <a:buNone/>
            </a:pPr>
            <a:r>
              <a:t/>
            </a:r>
            <a:endParaRPr sz="2000">
              <a:solidFill>
                <a:schemeClr val="dk1"/>
              </a:solidFill>
            </a:endParaRPr>
          </a:p>
          <a:p>
            <a:pPr indent="0" lvl="0" marL="0" rtl="0" algn="l">
              <a:lnSpc>
                <a:spcPct val="100000"/>
              </a:lnSpc>
              <a:spcBef>
                <a:spcPts val="1600"/>
              </a:spcBef>
              <a:spcAft>
                <a:spcPts val="1600"/>
              </a:spcAft>
              <a:buClr>
                <a:schemeClr val="dk1"/>
              </a:buClr>
              <a:buSzPts val="1100"/>
              <a:buFont typeface="Arial"/>
              <a:buNone/>
            </a:pPr>
            <a:r>
              <a:t/>
            </a:r>
            <a:endParaRPr/>
          </a:p>
        </p:txBody>
      </p:sp>
      <p:pic>
        <p:nvPicPr>
          <p:cNvPr id="358" name="Google Shape;358;p62"/>
          <p:cNvPicPr preferRelativeResize="0"/>
          <p:nvPr/>
        </p:nvPicPr>
        <p:blipFill>
          <a:blip r:embed="rId3">
            <a:alphaModFix/>
          </a:blip>
          <a:stretch>
            <a:fillRect/>
          </a:stretch>
        </p:blipFill>
        <p:spPr>
          <a:xfrm>
            <a:off x="2989300" y="2314275"/>
            <a:ext cx="3290775" cy="246490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6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lnSpc>
                <a:spcPct val="100000"/>
              </a:lnSpc>
              <a:spcBef>
                <a:spcPts val="1600"/>
              </a:spcBef>
              <a:spcAft>
                <a:spcPts val="0"/>
              </a:spcAft>
              <a:buClr>
                <a:schemeClr val="dk1"/>
              </a:buClr>
              <a:buSzPts val="1800"/>
              <a:buFont typeface="Arial"/>
              <a:buNone/>
            </a:pPr>
            <a:r>
              <a:rPr lang="en" sz="2000">
                <a:solidFill>
                  <a:schemeClr val="dk1"/>
                </a:solidFill>
              </a:rPr>
              <a:t>Aur. brom: (in headaches with neurasthenia, megrim, night terrors, valvular diseases. </a:t>
            </a:r>
            <a:endParaRPr sz="2000">
              <a:solidFill>
                <a:schemeClr val="dk1"/>
              </a:solidFill>
            </a:endParaRPr>
          </a:p>
          <a:p>
            <a:pPr indent="0" lvl="0" marL="0" rtl="0" algn="l">
              <a:spcBef>
                <a:spcPts val="0"/>
              </a:spcBef>
              <a:spcAft>
                <a:spcPts val="1200"/>
              </a:spcAft>
              <a:buNone/>
            </a:pPr>
            <a:r>
              <a:t/>
            </a:r>
            <a:endParaRPr/>
          </a:p>
        </p:txBody>
      </p:sp>
      <p:pic>
        <p:nvPicPr>
          <p:cNvPr id="364" name="Google Shape;364;p63"/>
          <p:cNvPicPr preferRelativeResize="0"/>
          <p:nvPr/>
        </p:nvPicPr>
        <p:blipFill>
          <a:blip r:embed="rId3">
            <a:alphaModFix/>
          </a:blip>
          <a:stretch>
            <a:fillRect/>
          </a:stretch>
        </p:blipFill>
        <p:spPr>
          <a:xfrm>
            <a:off x="3500425" y="2202063"/>
            <a:ext cx="2143125" cy="2143125"/>
          </a:xfrm>
          <a:prstGeom prst="rect">
            <a:avLst/>
          </a:prstGeom>
          <a:noFill/>
          <a:ln>
            <a:noFill/>
          </a:ln>
        </p:spPr>
      </p:pic>
    </p:spTree>
  </p:cSld>
  <p:clrMapOvr>
    <a:masterClrMapping/>
  </p:clrMapOvr>
</p:sld>
</file>

<file path=ppt/slides/slide49.xml><?xml version="1.0" encoding="utf-8"?>
<p:sld xmlns:p="http://schemas.openxmlformats.org/presentationml/2006/main" xmlns:a="http://schemas.openxmlformats.org/drawingml/2006/main" xmlns:ahyp="http://schemas.microsoft.com/office/drawing/2018/hyperlinkcolor"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14="http://schemas.microsoft.com/office/powerpoint/2010/main" xmlns:p15="http://schemas.microsoft.com/office/powerpoint/2012/main" xmlns:pvml="urn:schemas-microsoft-com:office:powerpoint" xmlns:r="http://schemas.openxmlformats.org/officeDocument/2006/relationships" xmlns:v="urn:schemas-microsoft-com:vml">
  <p:cSld>
    <p:spTree>
      <p:nvGrpSpPr>
        <p:cNvPr id="368" name="Shape 368"/>
        <p:cNvGrpSpPr/>
        <p:nvPr/>
      </p:nvGrpSpPr>
      <p:grpSpPr>
        <a:xfrm>
          <a:off x="0" y="0"/>
          <a:ext cx="0" cy="0"/>
          <a:chOff x="0" y="0"/>
          <a:chExt cx="0" cy="0"/>
        </a:xfrm>
      </p:grpSpPr>
      <p:sp>
        <p:nvSpPr>
          <p:cNvPr id="369" name="Google Shape;369;p64"/>
          <p:cNvSpPr txBox="1"/>
          <p:nvPr>
            <p:ph idx="1" type="body"/>
          </p:nvPr>
        </p:nvSpPr>
        <p:spPr>
          <a:xfrm>
            <a:off x="311700" y="863550"/>
            <a:ext cx="8520600" cy="3416400"/>
          </a:xfrm>
          <a:prstGeom prst="rect">
            <a:avLst/>
          </a:prstGeom>
          <a:noFill/>
          <a:ln>
            <a:noFill/>
          </a:ln>
        </p:spPr>
        <p:txBody>
          <a:bodyPr anchor="t" anchorCtr="0" bIns="91425" lIns="91425" rIns="91425" spcFirstLastPara="1" tIns="91425" wrap="square">
            <a:noAutofit/>
          </a:bodyPr>
          <a:lstStyle/>
          <a:p>
            <a:pPr algn="l" indent="0" lvl="0" marL="0" rtl="0">
              <a:lnSpc>
                <a:spcPct val="100000"/>
              </a:lnSpc>
              <a:spcBef>
                <a:spcPts val="0"/>
              </a:spcBef>
              <a:spcAft>
                <a:spcPts val="0"/>
              </a:spcAft>
              <a:buSzPts val="1800"/>
              <a:buNone/>
            </a:pPr>
            <a:r>
              <a:rPr lang="en" sz="2000">
                <a:solidFill>
                  <a:schemeClr val="dk1"/>
                </a:solidFill>
              </a:rPr>
              <a:t>Aur. mur. Kali: Double chloride of Potassium and gold. (In uterine induration and haemorrhage.) </a:t>
            </a:r>
            <a:endParaRPr sz="2000">
              <a:solidFill>
                <a:schemeClr val="dk1"/>
              </a:solidFill>
            </a:endParaRPr>
          </a:p>
          <a:p>
            <a:pPr algn="l" indent="0" lvl="0" marL="0" rtl="0">
              <a:lnSpc>
                <a:spcPct val="100000"/>
              </a:lnSpc>
              <a:spcBef>
                <a:spcPts val="1600"/>
              </a:spcBef>
              <a:spcAft>
                <a:spcPts val="1600"/>
              </a:spcAft>
              <a:buClr>
                <a:schemeClr val="dk1"/>
              </a:buClr>
              <a:buSzPts val="1100"/>
              <a:buFont typeface="Arial"/>
              <a:buNone/>
            </a:pPr>
            <a:r>
              <a:t/>
            </a:r>
            <a:endParaRPr/>
          </a:p>
        </p:txBody>
      </p:sp>
      <p:pic>
        <p:nvPicPr>
          <p:cNvPr id="370" name="Google Shape;370;p64"/>
          <p:cNvPicPr preferRelativeResize="0"/>
          <p:nvPr/>
        </p:nvPicPr>
        <p:blipFill rotWithShape="1">
          <a:blip r:embed="rId3">
            <a:alphaModFix/>
          </a:blip>
          <a:srcRect t="25"/>
          <a:stretch/>
        </p:blipFill>
        <p:spPr>
          <a:xfrm>
            <a:off x="2737275" y="2169426"/>
            <a:ext cx="3887275" cy="2372500"/>
          </a:xfrm>
          <a:prstGeom prst="rect">
            <a:avLst/>
          </a:prstGeom>
          <a:noFill/>
          <a:ln>
            <a:noFill/>
          </a:ln>
        </p:spPr>
      </p:pic>
    </p:spTree>
  </p:cSld>
  <p:clrMapOvr>
    <a:masterClrMapping/>
  </p:clrMapOvr>
</p:sld>
</file>

<file path=ppt/slides/slide5.xml><?xml version="1.0" encoding="utf-8"?>
<p:sld xmlns:p="http://schemas.openxmlformats.org/presentationml/2006/main" xmlns:a="http://schemas.openxmlformats.org/drawingml/2006/main" xmlns:ahyp="http://schemas.microsoft.com/office/drawing/2018/hyperlinkcolor"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14="http://schemas.microsoft.com/office/powerpoint/2010/main" xmlns:p15="http://schemas.microsoft.com/office/powerpoint/2012/main" xmlns:pvml="urn:schemas-microsoft-com:office:powerpoint" xmlns:r="http://schemas.openxmlformats.org/officeDocument/2006/relationships" xmlns:v="urn:schemas-microsoft-com:vml">
  <p:cSld>
    <p:spTree>
      <p:nvGrpSpPr>
        <p:cNvPr id="100" name="Shape 100"/>
        <p:cNvGrpSpPr/>
        <p:nvPr/>
      </p:nvGrpSpPr>
      <p:grpSpPr>
        <a:xfrm>
          <a:off x="0" y="0"/>
          <a:ext cx="0" cy="0"/>
          <a:chOff x="0" y="0"/>
          <a:chExt cx="0" cy="0"/>
        </a:xfrm>
      </p:grpSpPr>
      <p:sp>
        <p:nvSpPr>
          <p:cNvPr id="101" name="Google Shape;101;p20"/>
          <p:cNvSpPr txBox="1"/>
          <p:nvPr>
            <p:ph idx="12" type="sldNum"/>
          </p:nvPr>
        </p:nvSpPr>
        <p:spPr>
          <a:xfrm>
            <a:off x="8472458" y="4663217"/>
            <a:ext cx="548700" cy="393600"/>
          </a:xfrm>
          <a:prstGeom prst="rect">
            <a:avLst/>
          </a:prstGeom>
        </p:spPr>
        <p:txBody>
          <a:bodyPr anchor="ctr" anchorCtr="0" bIns="91425" lIns="91425" rIns="91425" spcFirstLastPara="1" tIns="91425" wrap="square">
            <a:normAutofit/>
          </a:bodyPr>
          <a:lstStyle/>
          <a:p>
            <a:pPr algn="r" indent="0" lvl="0" marL="0" rtl="0">
              <a:spcBef>
                <a:spcPts val="0"/>
              </a:spcBef>
              <a:spcAft>
                <a:spcPts val="0"/>
              </a:spcAft>
              <a:buNone/>
            </a:pPr>
            <a:fld id="{00000000-1234-1234-1234-123412341234}" type="slidenum">
              <a:rPr lang="en"/>
              <a:t>‹#›</a:t>
            </a:fld>
            <a:endParaRPr/>
          </a:p>
        </p:txBody>
      </p:sp>
      <p:pic>
        <p:nvPicPr>
          <p:cNvPr id="102" name="Google Shape;102;p20"/>
          <p:cNvPicPr preferRelativeResize="0"/>
          <p:nvPr/>
        </p:nvPicPr>
        <p:blipFill rotWithShape="1">
          <a:blip r:embed="rId3">
            <a:alphaModFix/>
          </a:blip>
          <a:srcRect b="11"/>
          <a:stretch/>
        </p:blipFill>
        <p:spPr>
          <a:xfrm>
            <a:off x="1664525" y="28050"/>
            <a:ext cx="5814950" cy="5087401"/>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6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lnSpc>
                <a:spcPct val="100000"/>
              </a:lnSpc>
              <a:spcBef>
                <a:spcPts val="1600"/>
              </a:spcBef>
              <a:spcAft>
                <a:spcPts val="0"/>
              </a:spcAft>
              <a:buClr>
                <a:schemeClr val="dk1"/>
              </a:buClr>
              <a:buSzPts val="1800"/>
              <a:buFont typeface="Arial"/>
              <a:buNone/>
            </a:pPr>
            <a:r>
              <a:rPr lang="en" sz="2000">
                <a:solidFill>
                  <a:schemeClr val="dk1"/>
                </a:solidFill>
              </a:rPr>
              <a:t>Aur. iod: (Chronic pericarditis, valvular diseases, arteriosclerosis, ozaena, lupus, osteitis, ovarian cysts, myomata uteri, are pathological lesions, that offer favorable ground for the action of this powerful drug. Senile paresis.) </a:t>
            </a:r>
            <a:endParaRPr sz="2000">
              <a:solidFill>
                <a:schemeClr val="dk1"/>
              </a:solidFill>
            </a:endParaRPr>
          </a:p>
          <a:p>
            <a:pPr indent="0" lvl="0" marL="0" rtl="0" algn="l">
              <a:spcBef>
                <a:spcPts val="0"/>
              </a:spcBef>
              <a:spcAft>
                <a:spcPts val="1200"/>
              </a:spcAft>
              <a:buNone/>
            </a:pPr>
            <a:r>
              <a:t/>
            </a:r>
            <a:endParaRPr/>
          </a:p>
        </p:txBody>
      </p:sp>
      <p:pic>
        <p:nvPicPr>
          <p:cNvPr id="376" name="Google Shape;376;p65"/>
          <p:cNvPicPr preferRelativeResize="0"/>
          <p:nvPr/>
        </p:nvPicPr>
        <p:blipFill>
          <a:blip r:embed="rId3">
            <a:alphaModFix/>
          </a:blip>
          <a:stretch>
            <a:fillRect/>
          </a:stretch>
        </p:blipFill>
        <p:spPr>
          <a:xfrm>
            <a:off x="2876700" y="2472775"/>
            <a:ext cx="4155751" cy="2525025"/>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6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lnSpc>
                <a:spcPct val="100000"/>
              </a:lnSpc>
              <a:spcBef>
                <a:spcPts val="1600"/>
              </a:spcBef>
              <a:spcAft>
                <a:spcPts val="1600"/>
              </a:spcAft>
              <a:buClr>
                <a:schemeClr val="dk1"/>
              </a:buClr>
              <a:buSzPts val="1100"/>
              <a:buFont typeface="Arial"/>
              <a:buNone/>
            </a:pPr>
            <a:r>
              <a:rPr lang="en" sz="2000">
                <a:solidFill>
                  <a:schemeClr val="dk1"/>
                </a:solidFill>
              </a:rPr>
              <a:t>Aur. sulph: (Paralysis agitans; constant nodding of the head; affections of mammae; swelling pain, cracked nipples with lancinating pains.)</a:t>
            </a:r>
            <a:r>
              <a:rPr lang="en" sz="1100">
                <a:solidFill>
                  <a:schemeClr val="dk1"/>
                </a:solidFill>
                <a:highlight>
                  <a:srgbClr val="FFFFFF"/>
                </a:highlight>
              </a:rPr>
              <a:t>	</a:t>
            </a:r>
            <a:endParaRPr/>
          </a:p>
        </p:txBody>
      </p:sp>
      <p:pic>
        <p:nvPicPr>
          <p:cNvPr id="382" name="Google Shape;382;p66"/>
          <p:cNvPicPr preferRelativeResize="0"/>
          <p:nvPr/>
        </p:nvPicPr>
        <p:blipFill>
          <a:blip r:embed="rId3">
            <a:alphaModFix/>
          </a:blip>
          <a:stretch>
            <a:fillRect/>
          </a:stretch>
        </p:blipFill>
        <p:spPr>
          <a:xfrm>
            <a:off x="3511850" y="2175200"/>
            <a:ext cx="2266950" cy="285750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6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1600"/>
              </a:spcAft>
              <a:buClr>
                <a:schemeClr val="dk1"/>
              </a:buClr>
              <a:buSzPts val="1100"/>
              <a:buFont typeface="Arial"/>
              <a:buNone/>
            </a:pPr>
            <a:r>
              <a:rPr lang="en" sz="2000">
                <a:solidFill>
                  <a:schemeClr val="dk1"/>
                </a:solidFill>
              </a:rPr>
              <a:t>Aur. mur: (Burning, yellow, acrid leucorrhoea; heart symptoms, glandular affection; warts on tongue and genitals; sclerotic and exudative degeneration of the nervous system. Multiple sclerosis. Morvan's disease. Second trituration. Aur. mur. is a sycotic remedy, causing suppressed discharges to reappear. Valuable in climacteric haemorrhages from the womb Diseases of frontal sinus. Stitching pain in left side of forehead. Weariness, aversion to all work. Drawing feeling in stomach. Cancer, tongue as hard as leather; induration after glossitis.) </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68"/>
          <p:cNvSpPr/>
          <p:nvPr/>
        </p:nvSpPr>
        <p:spPr>
          <a:xfrm>
            <a:off x="3272100" y="251650"/>
            <a:ext cx="2085900" cy="8106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Aurum Salts</a:t>
            </a:r>
            <a:endParaRPr/>
          </a:p>
        </p:txBody>
      </p:sp>
      <p:sp>
        <p:nvSpPr>
          <p:cNvPr id="393" name="Google Shape;393;p68"/>
          <p:cNvSpPr/>
          <p:nvPr/>
        </p:nvSpPr>
        <p:spPr>
          <a:xfrm>
            <a:off x="0" y="1220450"/>
            <a:ext cx="1611300" cy="2105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Aurum iod</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Hypertension</a:t>
            </a:r>
            <a:endParaRPr/>
          </a:p>
          <a:p>
            <a:pPr indent="0" lvl="0" marL="0" rtl="0" algn="l">
              <a:spcBef>
                <a:spcPts val="0"/>
              </a:spcBef>
              <a:spcAft>
                <a:spcPts val="0"/>
              </a:spcAft>
              <a:buNone/>
            </a:pPr>
            <a:r>
              <a:rPr lang="en"/>
              <a:t>Heart </a:t>
            </a:r>
            <a:r>
              <a:rPr lang="en"/>
              <a:t>condition</a:t>
            </a:r>
            <a:endParaRPr/>
          </a:p>
          <a:p>
            <a:pPr indent="0" lvl="0" marL="0" rtl="0" algn="l">
              <a:spcBef>
                <a:spcPts val="0"/>
              </a:spcBef>
              <a:spcAft>
                <a:spcPts val="0"/>
              </a:spcAft>
              <a:buNone/>
            </a:pPr>
            <a:r>
              <a:rPr lang="en"/>
              <a:t>Uterine pathology</a:t>
            </a:r>
            <a:endParaRPr/>
          </a:p>
        </p:txBody>
      </p:sp>
      <p:sp>
        <p:nvSpPr>
          <p:cNvPr id="394" name="Google Shape;394;p68"/>
          <p:cNvSpPr/>
          <p:nvPr/>
        </p:nvSpPr>
        <p:spPr>
          <a:xfrm>
            <a:off x="1611300" y="2168550"/>
            <a:ext cx="1913700" cy="2066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Aurum mur nat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Aurum+ nat m</a:t>
            </a:r>
            <a:endParaRPr/>
          </a:p>
          <a:p>
            <a:pPr indent="0" lvl="0" marL="0" rtl="0" algn="l">
              <a:spcBef>
                <a:spcPts val="0"/>
              </a:spcBef>
              <a:spcAft>
                <a:spcPts val="0"/>
              </a:spcAft>
              <a:buNone/>
            </a:pPr>
            <a:r>
              <a:rPr lang="en"/>
              <a:t>Autoimmune conditions</a:t>
            </a:r>
            <a:endParaRPr/>
          </a:p>
          <a:p>
            <a:pPr indent="0" lvl="0" marL="0" rtl="0" algn="l">
              <a:spcBef>
                <a:spcPts val="0"/>
              </a:spcBef>
              <a:spcAft>
                <a:spcPts val="0"/>
              </a:spcAft>
              <a:buNone/>
            </a:pPr>
            <a:r>
              <a:rPr lang="en"/>
              <a:t>Prostate enlargement</a:t>
            </a:r>
            <a:endParaRPr/>
          </a:p>
          <a:p>
            <a:pPr indent="0" lvl="0" marL="0" rtl="0" algn="l">
              <a:spcBef>
                <a:spcPts val="0"/>
              </a:spcBef>
              <a:spcAft>
                <a:spcPts val="0"/>
              </a:spcAft>
              <a:buNone/>
            </a:pPr>
            <a:r>
              <a:rPr lang="en"/>
              <a:t>Uterine tumors</a:t>
            </a:r>
            <a:endParaRPr/>
          </a:p>
          <a:p>
            <a:pPr indent="0" lvl="0" marL="0" rtl="0" algn="l">
              <a:spcBef>
                <a:spcPts val="0"/>
              </a:spcBef>
              <a:spcAft>
                <a:spcPts val="0"/>
              </a:spcAft>
              <a:buNone/>
            </a:pPr>
            <a:r>
              <a:rPr lang="en"/>
              <a:t>Cancers </a:t>
            </a:r>
            <a:endParaRPr/>
          </a:p>
        </p:txBody>
      </p:sp>
      <p:sp>
        <p:nvSpPr>
          <p:cNvPr id="395" name="Google Shape;395;p68"/>
          <p:cNvSpPr/>
          <p:nvPr/>
        </p:nvSpPr>
        <p:spPr>
          <a:xfrm>
            <a:off x="3544025" y="3077400"/>
            <a:ext cx="1988700" cy="2066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Aurum mur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Sycotic</a:t>
            </a:r>
            <a:endParaRPr/>
          </a:p>
          <a:p>
            <a:pPr indent="0" lvl="0" marL="0" rtl="0" algn="l">
              <a:spcBef>
                <a:spcPts val="0"/>
              </a:spcBef>
              <a:spcAft>
                <a:spcPts val="0"/>
              </a:spcAft>
              <a:buNone/>
            </a:pPr>
            <a:r>
              <a:rPr lang="en"/>
              <a:t>Tongue</a:t>
            </a:r>
            <a:r>
              <a:rPr lang="en"/>
              <a:t> coated</a:t>
            </a:r>
            <a:endParaRPr/>
          </a:p>
          <a:p>
            <a:pPr indent="0" lvl="0" marL="0" rtl="0" algn="l">
              <a:spcBef>
                <a:spcPts val="0"/>
              </a:spcBef>
              <a:spcAft>
                <a:spcPts val="0"/>
              </a:spcAft>
              <a:buNone/>
            </a:pPr>
            <a:r>
              <a:rPr lang="en"/>
              <a:t>paralysis</a:t>
            </a:r>
            <a:endParaRPr/>
          </a:p>
        </p:txBody>
      </p:sp>
      <p:sp>
        <p:nvSpPr>
          <p:cNvPr id="396" name="Google Shape;396;p68"/>
          <p:cNvSpPr/>
          <p:nvPr/>
        </p:nvSpPr>
        <p:spPr>
          <a:xfrm>
            <a:off x="5551750" y="2436325"/>
            <a:ext cx="1545900" cy="2066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Aurum sulph</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Parkinsonism</a:t>
            </a:r>
            <a:endParaRPr/>
          </a:p>
          <a:p>
            <a:pPr indent="0" lvl="0" marL="0" rtl="0" algn="l">
              <a:spcBef>
                <a:spcPts val="0"/>
              </a:spcBef>
              <a:spcAft>
                <a:spcPts val="0"/>
              </a:spcAft>
              <a:buNone/>
            </a:pPr>
            <a:r>
              <a:rPr lang="en"/>
              <a:t>Titubations</a:t>
            </a:r>
            <a:endParaRPr/>
          </a:p>
          <a:p>
            <a:pPr indent="0" lvl="0" marL="0" rtl="0" algn="l">
              <a:spcBef>
                <a:spcPts val="0"/>
              </a:spcBef>
              <a:spcAft>
                <a:spcPts val="0"/>
              </a:spcAft>
              <a:buNone/>
            </a:pPr>
            <a:r>
              <a:rPr lang="en"/>
              <a:t>egoistic</a:t>
            </a:r>
            <a:endParaRPr/>
          </a:p>
        </p:txBody>
      </p:sp>
      <p:sp>
        <p:nvSpPr>
          <p:cNvPr id="397" name="Google Shape;397;p68"/>
          <p:cNvSpPr/>
          <p:nvPr/>
        </p:nvSpPr>
        <p:spPr>
          <a:xfrm>
            <a:off x="7058100" y="1220450"/>
            <a:ext cx="2085900" cy="2285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Aururm ars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Aurum+ars (symptoms)</a:t>
            </a:r>
            <a:endParaRPr/>
          </a:p>
          <a:p>
            <a:pPr indent="0" lvl="0" marL="0" rtl="0" algn="l">
              <a:spcBef>
                <a:spcPts val="0"/>
              </a:spcBef>
              <a:spcAft>
                <a:spcPts val="0"/>
              </a:spcAft>
              <a:buNone/>
            </a:pPr>
            <a:r>
              <a:rPr lang="en"/>
              <a:t>Cardiac</a:t>
            </a:r>
            <a:r>
              <a:rPr lang="en"/>
              <a:t> symptoms</a:t>
            </a:r>
            <a:endParaRPr/>
          </a:p>
          <a:p>
            <a:pPr indent="0" lvl="0" marL="0" rtl="0" algn="l">
              <a:spcBef>
                <a:spcPts val="0"/>
              </a:spcBef>
              <a:spcAft>
                <a:spcPts val="0"/>
              </a:spcAft>
              <a:buNone/>
            </a:pPr>
            <a:r>
              <a:rPr lang="en"/>
              <a:t>Lupus</a:t>
            </a:r>
            <a:endParaRPr/>
          </a:p>
          <a:p>
            <a:pPr indent="0" lvl="0" marL="0" rtl="0" algn="l">
              <a:spcBef>
                <a:spcPts val="0"/>
              </a:spcBef>
              <a:spcAft>
                <a:spcPts val="0"/>
              </a:spcAft>
              <a:buNone/>
            </a:pPr>
            <a:r>
              <a:rPr lang="en"/>
              <a:t>Cancer</a:t>
            </a:r>
            <a:endParaRPr/>
          </a:p>
          <a:p>
            <a:pPr indent="0" lvl="0" marL="0" rtl="0" algn="l">
              <a:spcBef>
                <a:spcPts val="0"/>
              </a:spcBef>
              <a:spcAft>
                <a:spcPts val="0"/>
              </a:spcAft>
              <a:buNone/>
            </a:pPr>
            <a:r>
              <a:rPr lang="en"/>
              <a:t>Anxious</a:t>
            </a:r>
            <a:endParaRPr/>
          </a:p>
          <a:p>
            <a:pPr indent="0" lvl="0" marL="0" rtl="0" algn="l">
              <a:spcBef>
                <a:spcPts val="0"/>
              </a:spcBef>
              <a:spcAft>
                <a:spcPts val="0"/>
              </a:spcAft>
              <a:buNone/>
            </a:pPr>
            <a:r>
              <a:rPr lang="en"/>
              <a:t>Tubercular miasm</a:t>
            </a:r>
            <a:endParaRPr/>
          </a:p>
          <a:p>
            <a:pPr indent="0" lvl="0" marL="0" rtl="0" algn="l">
              <a:spcBef>
                <a:spcPts val="0"/>
              </a:spcBef>
              <a:spcAft>
                <a:spcPts val="0"/>
              </a:spcAft>
              <a:buNone/>
            </a:pPr>
            <a:r>
              <a:rPr lang="en"/>
              <a:t>Conscientious</a:t>
            </a:r>
            <a:endParaRPr/>
          </a:p>
          <a:p>
            <a:pPr indent="0" lvl="0" marL="0" rtl="0" algn="l">
              <a:spcBef>
                <a:spcPts val="0"/>
              </a:spcBef>
              <a:spcAft>
                <a:spcPts val="0"/>
              </a:spcAft>
              <a:buNone/>
            </a:pPr>
            <a:r>
              <a:rPr lang="en"/>
              <a:t>suspicious</a:t>
            </a:r>
            <a:endParaRPr/>
          </a:p>
        </p:txBody>
      </p:sp>
      <p:cxnSp>
        <p:nvCxnSpPr>
          <p:cNvPr id="398" name="Google Shape;398;p68"/>
          <p:cNvCxnSpPr>
            <a:stCxn id="392" idx="2"/>
            <a:endCxn id="393" idx="0"/>
          </p:cNvCxnSpPr>
          <p:nvPr/>
        </p:nvCxnSpPr>
        <p:spPr>
          <a:xfrm flipH="1">
            <a:off x="805800" y="656950"/>
            <a:ext cx="2466300" cy="563400"/>
          </a:xfrm>
          <a:prstGeom prst="straightConnector1">
            <a:avLst/>
          </a:prstGeom>
          <a:noFill/>
          <a:ln cap="flat" cmpd="sng" w="9525">
            <a:solidFill>
              <a:schemeClr val="dk2"/>
            </a:solidFill>
            <a:prstDash val="solid"/>
            <a:round/>
            <a:headEnd len="med" w="med" type="none"/>
            <a:tailEnd len="med" w="med" type="none"/>
          </a:ln>
        </p:spPr>
      </p:cxnSp>
      <p:cxnSp>
        <p:nvCxnSpPr>
          <p:cNvPr id="399" name="Google Shape;399;p68"/>
          <p:cNvCxnSpPr>
            <a:stCxn id="392" idx="3"/>
            <a:endCxn id="394" idx="0"/>
          </p:cNvCxnSpPr>
          <p:nvPr/>
        </p:nvCxnSpPr>
        <p:spPr>
          <a:xfrm flipH="1">
            <a:off x="2568073" y="943540"/>
            <a:ext cx="1009500" cy="1224900"/>
          </a:xfrm>
          <a:prstGeom prst="straightConnector1">
            <a:avLst/>
          </a:prstGeom>
          <a:noFill/>
          <a:ln cap="flat" cmpd="sng" w="9525">
            <a:solidFill>
              <a:schemeClr val="dk2"/>
            </a:solidFill>
            <a:prstDash val="solid"/>
            <a:round/>
            <a:headEnd len="med" w="med" type="none"/>
            <a:tailEnd len="med" w="med" type="none"/>
          </a:ln>
        </p:spPr>
      </p:cxnSp>
      <p:cxnSp>
        <p:nvCxnSpPr>
          <p:cNvPr id="400" name="Google Shape;400;p68"/>
          <p:cNvCxnSpPr>
            <a:stCxn id="392" idx="4"/>
            <a:endCxn id="395" idx="0"/>
          </p:cNvCxnSpPr>
          <p:nvPr/>
        </p:nvCxnSpPr>
        <p:spPr>
          <a:xfrm>
            <a:off x="4315050" y="1062250"/>
            <a:ext cx="223200" cy="2015100"/>
          </a:xfrm>
          <a:prstGeom prst="straightConnector1">
            <a:avLst/>
          </a:prstGeom>
          <a:noFill/>
          <a:ln cap="flat" cmpd="sng" w="9525">
            <a:solidFill>
              <a:schemeClr val="dk2"/>
            </a:solidFill>
            <a:prstDash val="solid"/>
            <a:round/>
            <a:headEnd len="med" w="med" type="none"/>
            <a:tailEnd len="med" w="med" type="none"/>
          </a:ln>
        </p:spPr>
      </p:cxnSp>
      <p:cxnSp>
        <p:nvCxnSpPr>
          <p:cNvPr id="401" name="Google Shape;401;p68"/>
          <p:cNvCxnSpPr>
            <a:stCxn id="392" idx="5"/>
            <a:endCxn id="396" idx="0"/>
          </p:cNvCxnSpPr>
          <p:nvPr/>
        </p:nvCxnSpPr>
        <p:spPr>
          <a:xfrm>
            <a:off x="5052527" y="943540"/>
            <a:ext cx="1272300" cy="1492800"/>
          </a:xfrm>
          <a:prstGeom prst="straightConnector1">
            <a:avLst/>
          </a:prstGeom>
          <a:noFill/>
          <a:ln cap="flat" cmpd="sng" w="9525">
            <a:solidFill>
              <a:schemeClr val="dk2"/>
            </a:solidFill>
            <a:prstDash val="solid"/>
            <a:round/>
            <a:headEnd len="med" w="med" type="none"/>
            <a:tailEnd len="med" w="med" type="none"/>
          </a:ln>
        </p:spPr>
      </p:cxnSp>
      <p:cxnSp>
        <p:nvCxnSpPr>
          <p:cNvPr id="402" name="Google Shape;402;p68"/>
          <p:cNvCxnSpPr>
            <a:stCxn id="392" idx="6"/>
            <a:endCxn id="397" idx="0"/>
          </p:cNvCxnSpPr>
          <p:nvPr/>
        </p:nvCxnSpPr>
        <p:spPr>
          <a:xfrm>
            <a:off x="5358000" y="656950"/>
            <a:ext cx="2743200" cy="5634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pic>
        <p:nvPicPr>
          <p:cNvPr id="407" name="Google Shape;407;p69"/>
          <p:cNvPicPr preferRelativeResize="0"/>
          <p:nvPr/>
        </p:nvPicPr>
        <p:blipFill>
          <a:blip r:embed="rId3">
            <a:alphaModFix/>
          </a:blip>
          <a:stretch>
            <a:fillRect/>
          </a:stretch>
        </p:blipFill>
        <p:spPr>
          <a:xfrm>
            <a:off x="152400" y="152400"/>
            <a:ext cx="3921777" cy="4838700"/>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70"/>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Rauwolfia serpentina</a:t>
            </a:r>
            <a:endParaRPr/>
          </a:p>
        </p:txBody>
      </p:sp>
      <p:sp>
        <p:nvSpPr>
          <p:cNvPr id="413" name="Google Shape;413;p70"/>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lnSpc>
                <a:spcPct val="120000"/>
              </a:lnSpc>
              <a:spcBef>
                <a:spcPts val="0"/>
              </a:spcBef>
              <a:spcAft>
                <a:spcPts val="0"/>
              </a:spcAft>
              <a:buClr>
                <a:schemeClr val="dk1"/>
              </a:buClr>
              <a:buSzPts val="2000"/>
              <a:buFont typeface="Arial"/>
              <a:buNone/>
            </a:pPr>
            <a:r>
              <a:rPr lang="en" sz="2000">
                <a:solidFill>
                  <a:schemeClr val="dk1"/>
                </a:solidFill>
              </a:rPr>
              <a:t> Apocynaceae</a:t>
            </a:r>
            <a:endParaRPr/>
          </a:p>
        </p:txBody>
      </p:sp>
      <p:pic>
        <p:nvPicPr>
          <p:cNvPr id="414" name="Google Shape;414;p70"/>
          <p:cNvPicPr preferRelativeResize="0"/>
          <p:nvPr/>
        </p:nvPicPr>
        <p:blipFill>
          <a:blip r:embed="rId3">
            <a:alphaModFix/>
          </a:blip>
          <a:stretch>
            <a:fillRect/>
          </a:stretch>
        </p:blipFill>
        <p:spPr>
          <a:xfrm>
            <a:off x="311688" y="2983800"/>
            <a:ext cx="2371725" cy="1924050"/>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71"/>
          <p:cNvSpPr txBox="1"/>
          <p:nvPr>
            <p:ph idx="12" type="sldNum"/>
          </p:nvPr>
        </p:nvSpPr>
        <p:spPr>
          <a:xfrm>
            <a:off x="8472458" y="4663217"/>
            <a:ext cx="5487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20" name="Google Shape;420;p71"/>
          <p:cNvSpPr txBox="1"/>
          <p:nvPr/>
        </p:nvSpPr>
        <p:spPr>
          <a:xfrm>
            <a:off x="414875" y="1145075"/>
            <a:ext cx="7949100" cy="1600800"/>
          </a:xfrm>
          <a:prstGeom prst="rect">
            <a:avLst/>
          </a:prstGeom>
          <a:noFill/>
          <a:ln>
            <a:noFill/>
          </a:ln>
        </p:spPr>
        <p:txBody>
          <a:bodyPr anchorCtr="0" anchor="t" bIns="91425" lIns="91425" spcFirstLastPara="1" rIns="91425" wrap="square" tIns="91425">
            <a:spAutoFit/>
          </a:bodyPr>
          <a:lstStyle/>
          <a:p>
            <a:pPr indent="0" lvl="0" marL="0" marR="0" rtl="0" algn="l">
              <a:lnSpc>
                <a:spcPct val="120000"/>
              </a:lnSpc>
              <a:spcBef>
                <a:spcPts val="0"/>
              </a:spcBef>
              <a:spcAft>
                <a:spcPts val="0"/>
              </a:spcAft>
              <a:buClr>
                <a:srgbClr val="000000"/>
              </a:buClr>
              <a:buSzPts val="2000"/>
              <a:buFont typeface="Arial"/>
              <a:buNone/>
            </a:pPr>
            <a:r>
              <a:rPr b="0" i="0" lang="en" sz="2000" u="none" cap="none" strike="noStrike">
                <a:solidFill>
                  <a:srgbClr val="000000"/>
                </a:solidFill>
                <a:latin typeface="Arial"/>
                <a:ea typeface="Arial"/>
                <a:cs typeface="Arial"/>
                <a:sym typeface="Arial"/>
              </a:rPr>
              <a:t>Rauwolfia serpentina. N. O. Apocynaceae family. Java and India. Containing, among others, the alkaloid reserpine. The tincture is prepared from the root. Historical dose: Tincture and all potencies.</a:t>
            </a:r>
            <a:endParaRPr b="0" i="0" sz="20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p72"/>
          <p:cNvSpPr txBox="1"/>
          <p:nvPr>
            <p:ph idx="12" type="sldNum"/>
          </p:nvPr>
        </p:nvSpPr>
        <p:spPr>
          <a:xfrm>
            <a:off x="8472458" y="4663217"/>
            <a:ext cx="5487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26" name="Google Shape;426;p72"/>
          <p:cNvSpPr txBox="1"/>
          <p:nvPr/>
        </p:nvSpPr>
        <p:spPr>
          <a:xfrm>
            <a:off x="575825" y="1097950"/>
            <a:ext cx="7821300" cy="343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000"/>
              <a:buFont typeface="Arial"/>
              <a:buNone/>
            </a:pPr>
            <a:r>
              <a:rPr b="1" i="1" lang="en" sz="2000" u="none" cap="none" strike="noStrike">
                <a:solidFill>
                  <a:srgbClr val="000000"/>
                </a:solidFill>
                <a:latin typeface="Arial"/>
                <a:ea typeface="Arial"/>
                <a:cs typeface="Arial"/>
                <a:sym typeface="Arial"/>
              </a:rPr>
              <a:t>STRESS RELATED hypertension – rauwolfia MT </a:t>
            </a:r>
            <a:endParaRPr b="1" i="1" sz="2000" u="none" cap="none" strike="noStrike">
              <a:solidFill>
                <a:srgbClr val="000000"/>
              </a:solidFill>
              <a:latin typeface="Arial"/>
              <a:ea typeface="Arial"/>
              <a:cs typeface="Arial"/>
              <a:sym typeface="Arial"/>
            </a:endParaRPr>
          </a:p>
          <a:p>
            <a:pPr indent="0" lvl="0" marL="0" marR="0" rtl="0" algn="l">
              <a:lnSpc>
                <a:spcPct val="120000"/>
              </a:lnSpc>
              <a:spcBef>
                <a:spcPts val="0"/>
              </a:spcBef>
              <a:spcAft>
                <a:spcPts val="0"/>
              </a:spcAft>
              <a:buClr>
                <a:srgbClr val="000000"/>
              </a:buClr>
              <a:buSzPts val="2000"/>
              <a:buFont typeface="Arial"/>
              <a:buNone/>
            </a:pPr>
            <a:r>
              <a:rPr b="0" i="0" lang="en" sz="2000" u="none" cap="none" strike="noStrike">
                <a:solidFill>
                  <a:srgbClr val="000000"/>
                </a:solidFill>
                <a:latin typeface="Arial"/>
                <a:ea typeface="Arial"/>
                <a:cs typeface="Arial"/>
                <a:sym typeface="Arial"/>
              </a:rPr>
              <a:t>This remedy is known as the </a:t>
            </a:r>
            <a:r>
              <a:rPr b="0" i="1" lang="en" sz="2000" u="none" cap="none" strike="noStrike">
                <a:solidFill>
                  <a:srgbClr val="000000"/>
                </a:solidFill>
                <a:latin typeface="Arial"/>
                <a:ea typeface="Arial"/>
                <a:cs typeface="Arial"/>
                <a:sym typeface="Arial"/>
              </a:rPr>
              <a:t>Indian Aurum metallicum. </a:t>
            </a:r>
            <a:endParaRPr b="0" i="1" sz="2000" u="none" cap="none" strike="noStrike">
              <a:solidFill>
                <a:srgbClr val="000000"/>
              </a:solidFill>
              <a:latin typeface="Arial"/>
              <a:ea typeface="Arial"/>
              <a:cs typeface="Arial"/>
              <a:sym typeface="Arial"/>
            </a:endParaRPr>
          </a:p>
          <a:p>
            <a:pPr indent="0" lvl="0" marL="0" marR="0" rtl="0" algn="l">
              <a:lnSpc>
                <a:spcPct val="120000"/>
              </a:lnSpc>
              <a:spcBef>
                <a:spcPts val="0"/>
              </a:spcBef>
              <a:spcAft>
                <a:spcPts val="0"/>
              </a:spcAft>
              <a:buClr>
                <a:srgbClr val="000000"/>
              </a:buClr>
              <a:buSzPts val="2000"/>
              <a:buFont typeface="Arial"/>
              <a:buNone/>
            </a:pPr>
            <a:r>
              <a:rPr b="0" i="0" lang="en" sz="2000" u="none" cap="none" strike="noStrike">
                <a:solidFill>
                  <a:srgbClr val="000000"/>
                </a:solidFill>
                <a:latin typeface="Arial"/>
                <a:ea typeface="Arial"/>
                <a:cs typeface="Arial"/>
                <a:sym typeface="Arial"/>
              </a:rPr>
              <a:t>Sometimes you will see patients who have increased blood pressure and are depressed or irritable. However, this remedy does not have the syphilitic tendency like Aurum met. </a:t>
            </a:r>
            <a:endParaRPr b="0" i="0" sz="2000" u="none" cap="none" strike="noStrike">
              <a:solidFill>
                <a:srgbClr val="000000"/>
              </a:solidFill>
              <a:latin typeface="Arial"/>
              <a:ea typeface="Arial"/>
              <a:cs typeface="Arial"/>
              <a:sym typeface="Arial"/>
            </a:endParaRPr>
          </a:p>
          <a:p>
            <a:pPr indent="0" lvl="0" marL="0" marR="0" rtl="0" algn="l">
              <a:lnSpc>
                <a:spcPct val="120000"/>
              </a:lnSpc>
              <a:spcBef>
                <a:spcPts val="0"/>
              </a:spcBef>
              <a:spcAft>
                <a:spcPts val="0"/>
              </a:spcAft>
              <a:buClr>
                <a:srgbClr val="000000"/>
              </a:buClr>
              <a:buSzPts val="2000"/>
              <a:buFont typeface="Arial"/>
              <a:buNone/>
            </a:pPr>
            <a:r>
              <a:rPr b="0" i="0" lang="en" sz="2000" u="none" cap="none" strike="noStrike">
                <a:solidFill>
                  <a:srgbClr val="000000"/>
                </a:solidFill>
                <a:latin typeface="Arial"/>
                <a:ea typeface="Arial"/>
                <a:cs typeface="Arial"/>
                <a:sym typeface="Arial"/>
              </a:rPr>
              <a:t>This remedy can help to control blood pressure and is used in </a:t>
            </a:r>
            <a:r>
              <a:rPr b="0" i="1" lang="en" sz="2000" u="none" cap="none" strike="noStrike">
                <a:solidFill>
                  <a:srgbClr val="000000"/>
                </a:solidFill>
                <a:latin typeface="Arial"/>
                <a:ea typeface="Arial"/>
                <a:cs typeface="Arial"/>
                <a:sym typeface="Arial"/>
              </a:rPr>
              <a:t>mania and madness (in Uttar Pradesh)</a:t>
            </a:r>
            <a:r>
              <a:rPr b="1" i="1" lang="en" sz="2000" u="none" cap="none" strike="noStrike">
                <a:solidFill>
                  <a:srgbClr val="000000"/>
                </a:solidFill>
                <a:latin typeface="Arial"/>
                <a:ea typeface="Arial"/>
                <a:cs typeface="Arial"/>
                <a:sym typeface="Arial"/>
              </a:rPr>
              <a:t>. Sleeplessness </a:t>
            </a:r>
            <a:r>
              <a:rPr b="0" i="0" lang="en" sz="2000" u="none" cap="none" strike="noStrike">
                <a:solidFill>
                  <a:srgbClr val="000000"/>
                </a:solidFill>
                <a:latin typeface="Arial"/>
                <a:ea typeface="Arial"/>
                <a:cs typeface="Arial"/>
                <a:sym typeface="Arial"/>
              </a:rPr>
              <a:t>+ increased blood pressure is the keynote of this remedy.</a:t>
            </a:r>
            <a:endParaRPr b="0" i="0" sz="20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sp>
        <p:nvSpPr>
          <p:cNvPr id="431" name="Google Shape;431;p73"/>
          <p:cNvSpPr txBox="1"/>
          <p:nvPr>
            <p:ph idx="12" type="sldNum"/>
          </p:nvPr>
        </p:nvSpPr>
        <p:spPr>
          <a:xfrm>
            <a:off x="8472458" y="4663217"/>
            <a:ext cx="5487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432" name="Google Shape;432;p73"/>
          <p:cNvPicPr preferRelativeResize="0"/>
          <p:nvPr/>
        </p:nvPicPr>
        <p:blipFill rotWithShape="1">
          <a:blip r:embed="rId3">
            <a:alphaModFix/>
          </a:blip>
          <a:srcRect b="0" l="0" r="0" t="0"/>
          <a:stretch/>
        </p:blipFill>
        <p:spPr>
          <a:xfrm>
            <a:off x="309562" y="0"/>
            <a:ext cx="8524875" cy="5143501"/>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sp>
        <p:nvSpPr>
          <p:cNvPr id="437" name="Google Shape;437;p74"/>
          <p:cNvSpPr txBox="1"/>
          <p:nvPr>
            <p:ph idx="12" type="sldNum"/>
          </p:nvPr>
        </p:nvSpPr>
        <p:spPr>
          <a:xfrm>
            <a:off x="8472458" y="4663217"/>
            <a:ext cx="5487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38" name="Google Shape;438;p74"/>
          <p:cNvSpPr txBox="1"/>
          <p:nvPr/>
        </p:nvSpPr>
        <p:spPr>
          <a:xfrm>
            <a:off x="575826" y="1217350"/>
            <a:ext cx="7611000" cy="3453900"/>
          </a:xfrm>
          <a:prstGeom prst="rect">
            <a:avLst/>
          </a:prstGeom>
          <a:noFill/>
          <a:ln>
            <a:noFill/>
          </a:ln>
        </p:spPr>
        <p:txBody>
          <a:bodyPr anchorCtr="0" anchor="t" bIns="91425" lIns="91425" spcFirstLastPara="1" rIns="91425" wrap="square" tIns="91425">
            <a:spAutoFit/>
          </a:bodyPr>
          <a:lstStyle/>
          <a:p>
            <a:pPr indent="0" lvl="0" marL="0" marR="0" rtl="0" algn="l">
              <a:lnSpc>
                <a:spcPct val="120000"/>
              </a:lnSpc>
              <a:spcBef>
                <a:spcPts val="0"/>
              </a:spcBef>
              <a:spcAft>
                <a:spcPts val="0"/>
              </a:spcAft>
              <a:buClr>
                <a:srgbClr val="000000"/>
              </a:buClr>
              <a:buSzPts val="1800"/>
              <a:buFont typeface="Arial"/>
              <a:buNone/>
            </a:pPr>
            <a:r>
              <a:rPr b="0" i="0" lang="en" sz="1800" u="none" cap="none" strike="noStrike">
                <a:solidFill>
                  <a:srgbClr val="000000"/>
                </a:solidFill>
                <a:latin typeface="Arial"/>
                <a:ea typeface="Arial"/>
                <a:cs typeface="Arial"/>
                <a:sym typeface="Arial"/>
              </a:rPr>
              <a:t>Other indications for this remedy include:</a:t>
            </a:r>
            <a:endParaRPr b="0" i="0" sz="1800" u="none" cap="none" strike="noStrike">
              <a:solidFill>
                <a:srgbClr val="000000"/>
              </a:solidFill>
              <a:latin typeface="Arial"/>
              <a:ea typeface="Arial"/>
              <a:cs typeface="Arial"/>
              <a:sym typeface="Arial"/>
            </a:endParaRPr>
          </a:p>
          <a:p>
            <a:pPr indent="0" lvl="0" marL="0" marR="0" rtl="0" algn="l">
              <a:lnSpc>
                <a:spcPct val="120000"/>
              </a:lnSpc>
              <a:spcBef>
                <a:spcPts val="0"/>
              </a:spcBef>
              <a:spcAft>
                <a:spcPts val="0"/>
              </a:spcAft>
              <a:buClr>
                <a:srgbClr val="000000"/>
              </a:buClr>
              <a:buSzPts val="1800"/>
              <a:buFont typeface="Arial"/>
              <a:buNone/>
            </a:pPr>
            <a:r>
              <a:rPr b="0" i="0" lang="en" sz="1800" u="none" cap="none" strike="noStrike">
                <a:solidFill>
                  <a:srgbClr val="000000"/>
                </a:solidFill>
                <a:latin typeface="Arial"/>
                <a:ea typeface="Arial"/>
                <a:cs typeface="Arial"/>
                <a:sym typeface="Arial"/>
              </a:rPr>
              <a:t>- Depression, suicidal tendency, loathing of life.</a:t>
            </a:r>
            <a:endParaRPr b="0" i="0" sz="1800" u="none" cap="none" strike="noStrike">
              <a:solidFill>
                <a:srgbClr val="000000"/>
              </a:solidFill>
              <a:latin typeface="Arial"/>
              <a:ea typeface="Arial"/>
              <a:cs typeface="Arial"/>
              <a:sym typeface="Arial"/>
            </a:endParaRPr>
          </a:p>
          <a:p>
            <a:pPr indent="0" lvl="0" marL="0" marR="0" rtl="0" algn="l">
              <a:lnSpc>
                <a:spcPct val="120000"/>
              </a:lnSpc>
              <a:spcBef>
                <a:spcPts val="0"/>
              </a:spcBef>
              <a:spcAft>
                <a:spcPts val="0"/>
              </a:spcAft>
              <a:buClr>
                <a:srgbClr val="000000"/>
              </a:buClr>
              <a:buSzPts val="1800"/>
              <a:buFont typeface="Arial"/>
              <a:buNone/>
            </a:pPr>
            <a:r>
              <a:rPr b="0" i="0" lang="en" sz="1800" u="none" cap="none" strike="noStrike">
                <a:solidFill>
                  <a:srgbClr val="000000"/>
                </a:solidFill>
                <a:latin typeface="Arial"/>
                <a:ea typeface="Arial"/>
                <a:cs typeface="Arial"/>
                <a:sym typeface="Arial"/>
              </a:rPr>
              <a:t>- Withdrawal effects of aspirin – depression.</a:t>
            </a:r>
            <a:endParaRPr b="0" i="0" sz="1800" u="none" cap="none" strike="noStrike">
              <a:solidFill>
                <a:srgbClr val="000000"/>
              </a:solidFill>
              <a:latin typeface="Arial"/>
              <a:ea typeface="Arial"/>
              <a:cs typeface="Arial"/>
              <a:sym typeface="Arial"/>
            </a:endParaRPr>
          </a:p>
          <a:p>
            <a:pPr indent="0" lvl="0" marL="0" marR="0" rtl="0" algn="l">
              <a:lnSpc>
                <a:spcPct val="120000"/>
              </a:lnSpc>
              <a:spcBef>
                <a:spcPts val="0"/>
              </a:spcBef>
              <a:spcAft>
                <a:spcPts val="0"/>
              </a:spcAft>
              <a:buClr>
                <a:srgbClr val="000000"/>
              </a:buClr>
              <a:buSzPts val="1800"/>
              <a:buFont typeface="Arial"/>
              <a:buNone/>
            </a:pPr>
            <a:r>
              <a:rPr b="0" i="0" lang="en" sz="1800" u="none" cap="none" strike="noStrike">
                <a:solidFill>
                  <a:srgbClr val="000000"/>
                </a:solidFill>
                <a:latin typeface="Arial"/>
                <a:ea typeface="Arial"/>
                <a:cs typeface="Arial"/>
                <a:sym typeface="Arial"/>
              </a:rPr>
              <a:t>- Palpitation, stool not clear - anxiety neurosis.</a:t>
            </a:r>
            <a:endParaRPr b="0" i="0" sz="1800" u="none" cap="none" strike="noStrike">
              <a:solidFill>
                <a:srgbClr val="000000"/>
              </a:solidFill>
              <a:latin typeface="Arial"/>
              <a:ea typeface="Arial"/>
              <a:cs typeface="Arial"/>
              <a:sym typeface="Arial"/>
            </a:endParaRPr>
          </a:p>
          <a:p>
            <a:pPr indent="0" lvl="0" marL="0" marR="0" rtl="0" algn="l">
              <a:lnSpc>
                <a:spcPct val="120000"/>
              </a:lnSpc>
              <a:spcBef>
                <a:spcPts val="0"/>
              </a:spcBef>
              <a:spcAft>
                <a:spcPts val="0"/>
              </a:spcAft>
              <a:buClr>
                <a:srgbClr val="000000"/>
              </a:buClr>
              <a:buSzPts val="1800"/>
              <a:buFont typeface="Arial"/>
              <a:buNone/>
            </a:pPr>
            <a:r>
              <a:rPr b="0" i="0" lang="en" sz="1800" u="none" cap="none" strike="noStrike">
                <a:solidFill>
                  <a:srgbClr val="000000"/>
                </a:solidFill>
                <a:latin typeface="Arial"/>
                <a:ea typeface="Arial"/>
                <a:cs typeface="Arial"/>
                <a:sym typeface="Arial"/>
              </a:rPr>
              <a:t>- Lacking power to face new problem, lack of confidence.</a:t>
            </a:r>
            <a:endParaRPr b="0" i="0" sz="1800" u="none" cap="none" strike="noStrike">
              <a:solidFill>
                <a:srgbClr val="000000"/>
              </a:solidFill>
              <a:latin typeface="Arial"/>
              <a:ea typeface="Arial"/>
              <a:cs typeface="Arial"/>
              <a:sym typeface="Arial"/>
            </a:endParaRPr>
          </a:p>
          <a:p>
            <a:pPr indent="0" lvl="0" marL="0" marR="0" rtl="0" algn="l">
              <a:lnSpc>
                <a:spcPct val="120000"/>
              </a:lnSpc>
              <a:spcBef>
                <a:spcPts val="0"/>
              </a:spcBef>
              <a:spcAft>
                <a:spcPts val="0"/>
              </a:spcAft>
              <a:buClr>
                <a:srgbClr val="000000"/>
              </a:buClr>
              <a:buSzPts val="1800"/>
              <a:buFont typeface="Arial"/>
              <a:buNone/>
            </a:pPr>
            <a:r>
              <a:rPr b="0" i="0" lang="en" sz="1800" u="none" cap="none" strike="noStrike">
                <a:solidFill>
                  <a:srgbClr val="000000"/>
                </a:solidFill>
                <a:latin typeface="Arial"/>
                <a:ea typeface="Arial"/>
                <a:cs typeface="Arial"/>
                <a:sym typeface="Arial"/>
              </a:rPr>
              <a:t>- Gradually becoming flabby.</a:t>
            </a:r>
            <a:endParaRPr b="0" i="0" sz="1800" u="none" cap="none" strike="noStrike">
              <a:solidFill>
                <a:srgbClr val="000000"/>
              </a:solidFill>
              <a:latin typeface="Arial"/>
              <a:ea typeface="Arial"/>
              <a:cs typeface="Arial"/>
              <a:sym typeface="Arial"/>
            </a:endParaRPr>
          </a:p>
          <a:p>
            <a:pPr indent="0" lvl="0" marL="0" marR="0" rtl="0" algn="l">
              <a:lnSpc>
                <a:spcPct val="120000"/>
              </a:lnSpc>
              <a:spcBef>
                <a:spcPts val="0"/>
              </a:spcBef>
              <a:spcAft>
                <a:spcPts val="0"/>
              </a:spcAft>
              <a:buClr>
                <a:srgbClr val="000000"/>
              </a:buClr>
              <a:buSzPts val="1800"/>
              <a:buFont typeface="Arial"/>
              <a:buNone/>
            </a:pPr>
            <a:r>
              <a:rPr b="0" i="0" lang="en" sz="1800" u="none" cap="none" strike="noStrike">
                <a:solidFill>
                  <a:srgbClr val="000000"/>
                </a:solidFill>
                <a:latin typeface="Arial"/>
                <a:ea typeface="Arial"/>
                <a:cs typeface="Arial"/>
                <a:sym typeface="Arial"/>
              </a:rPr>
              <a:t>- Hyperacidity &lt; afternoon.</a:t>
            </a:r>
            <a:endParaRPr b="0" i="0" sz="1800" u="none" cap="none" strike="noStrike">
              <a:solidFill>
                <a:srgbClr val="000000"/>
              </a:solidFill>
              <a:latin typeface="Arial"/>
              <a:ea typeface="Arial"/>
              <a:cs typeface="Arial"/>
              <a:sym typeface="Arial"/>
            </a:endParaRPr>
          </a:p>
          <a:p>
            <a:pPr indent="0" lvl="0" marL="0" marR="0" rtl="0" algn="l">
              <a:lnSpc>
                <a:spcPct val="120000"/>
              </a:lnSpc>
              <a:spcBef>
                <a:spcPts val="0"/>
              </a:spcBef>
              <a:spcAft>
                <a:spcPts val="0"/>
              </a:spcAft>
              <a:buClr>
                <a:srgbClr val="000000"/>
              </a:buClr>
              <a:buSzPts val="1800"/>
              <a:buFont typeface="Arial"/>
              <a:buNone/>
            </a:pPr>
            <a:r>
              <a:rPr b="0" i="0" lang="en" sz="1800" u="none" cap="none" strike="noStrike">
                <a:solidFill>
                  <a:srgbClr val="000000"/>
                </a:solidFill>
                <a:latin typeface="Arial"/>
                <a:ea typeface="Arial"/>
                <a:cs typeface="Arial"/>
                <a:sym typeface="Arial"/>
              </a:rPr>
              <a:t>- Ineffectual urging for stool.</a:t>
            </a:r>
            <a:endParaRPr b="0" i="0" sz="1800" u="none" cap="none" strike="noStrike">
              <a:solidFill>
                <a:srgbClr val="000000"/>
              </a:solidFill>
              <a:latin typeface="Arial"/>
              <a:ea typeface="Arial"/>
              <a:cs typeface="Arial"/>
              <a:sym typeface="Arial"/>
            </a:endParaRPr>
          </a:p>
          <a:p>
            <a:pPr indent="0" lvl="0" marL="0" marR="0" rtl="0" algn="l">
              <a:lnSpc>
                <a:spcPct val="12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p="http://schemas.openxmlformats.org/presentationml/2006/main" xmlns:a="http://schemas.openxmlformats.org/drawingml/2006/main" xmlns:ahyp="http://schemas.microsoft.com/office/drawing/2018/hyperlinkcolor"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14="http://schemas.microsoft.com/office/powerpoint/2010/main" xmlns:p15="http://schemas.microsoft.com/office/powerpoint/2012/main" xmlns:pvml="urn:schemas-microsoft-com:office:powerpoint" xmlns:r="http://schemas.openxmlformats.org/officeDocument/2006/relationships" xmlns:v="urn:schemas-microsoft-com:vml">
  <p:cSld>
    <p:spTree>
      <p:nvGrpSpPr>
        <p:cNvPr id="106" name="Shape 106"/>
        <p:cNvGrpSpPr/>
        <p:nvPr/>
      </p:nvGrpSpPr>
      <p:grpSpPr>
        <a:xfrm>
          <a:off x="0" y="0"/>
          <a:ext cx="0" cy="0"/>
          <a:chOff x="0" y="0"/>
          <a:chExt cx="0" cy="0"/>
        </a:xfrm>
      </p:grpSpPr>
      <p:sp>
        <p:nvSpPr>
          <p:cNvPr id="107" name="Google Shape;107;p21"/>
          <p:cNvSpPr txBox="1"/>
          <p:nvPr>
            <p:ph idx="12" type="sldNum"/>
          </p:nvPr>
        </p:nvSpPr>
        <p:spPr>
          <a:xfrm>
            <a:off x="8472458" y="4663217"/>
            <a:ext cx="548700" cy="393600"/>
          </a:xfrm>
          <a:prstGeom prst="rect">
            <a:avLst/>
          </a:prstGeom>
        </p:spPr>
        <p:txBody>
          <a:bodyPr anchor="ctr" anchorCtr="0" bIns="91425" lIns="91425" rIns="91425" spcFirstLastPara="1" tIns="91425" wrap="square">
            <a:normAutofit/>
          </a:bodyPr>
          <a:lstStyle/>
          <a:p>
            <a:pPr algn="r" indent="0" lvl="0" marL="0" rtl="0">
              <a:spcBef>
                <a:spcPts val="0"/>
              </a:spcBef>
              <a:spcAft>
                <a:spcPts val="0"/>
              </a:spcAft>
              <a:buNone/>
            </a:pPr>
            <a:fld id="{00000000-1234-1234-1234-123412341234}" type="slidenum">
              <a:rPr lang="en"/>
              <a:t>‹#›</a:t>
            </a:fld>
            <a:endParaRPr/>
          </a:p>
        </p:txBody>
      </p:sp>
      <p:pic>
        <p:nvPicPr>
          <p:cNvPr id="108" name="Google Shape;108;p21"/>
          <p:cNvPicPr preferRelativeResize="0"/>
          <p:nvPr/>
        </p:nvPicPr>
        <p:blipFill rotWithShape="1">
          <a:blip r:embed="rId3">
            <a:alphaModFix/>
          </a:blip>
          <a:srcRect b="101"/>
          <a:stretch/>
        </p:blipFill>
        <p:spPr>
          <a:xfrm>
            <a:off x="3343188" y="28050"/>
            <a:ext cx="5800824" cy="5087401"/>
          </a:xfrm>
          <a:prstGeom prst="rect">
            <a:avLst/>
          </a:prstGeom>
          <a:noFill/>
          <a:ln>
            <a:noFill/>
          </a:ln>
        </p:spPr>
      </p:pic>
      <p:sp>
        <p:nvSpPr>
          <p:cNvPr id="109" name="Google Shape;109;p21"/>
          <p:cNvSpPr txBox="1"/>
          <p:nvPr/>
        </p:nvSpPr>
        <p:spPr>
          <a:xfrm>
            <a:off x="354675" y="1474125"/>
            <a:ext cx="2988600" cy="3063000"/>
          </a:xfrm>
          <a:prstGeom prst="rect">
            <a:avLst/>
          </a:prstGeom>
          <a:noFill/>
          <a:ln>
            <a:noFill/>
          </a:ln>
        </p:spPr>
        <p:txBody>
          <a:bodyPr anchor="t" anchorCtr="0" bIns="91425" lIns="91425" rIns="91425" spcFirstLastPara="1" tIns="91425" wrap="square">
            <a:spAutoFit/>
          </a:bodyPr>
          <a:lstStyle/>
          <a:p>
            <a:pPr algn="l" indent="-336550" lvl="0" marL="457200" rtl="0">
              <a:spcBef>
                <a:spcPts val="0"/>
              </a:spcBef>
              <a:spcAft>
                <a:spcPts val="0"/>
              </a:spcAft>
              <a:buSzPts val="1700"/>
              <a:buFont typeface="Karla"/>
              <a:buChar char="●"/>
            </a:pPr>
            <a:r>
              <a:rPr lang="en" sz="1700">
                <a:latin typeface="Karla"/>
                <a:ea typeface="Karla"/>
                <a:cs typeface="Karla"/>
                <a:sym typeface="Karla"/>
              </a:rPr>
              <a:t>Alcohol</a:t>
            </a:r>
            <a:endParaRPr sz="1700">
              <a:latin typeface="Karla"/>
              <a:ea typeface="Karla"/>
              <a:cs typeface="Karla"/>
              <a:sym typeface="Karla"/>
            </a:endParaRPr>
          </a:p>
          <a:p>
            <a:pPr algn="l" indent="-336550" lvl="0" marL="457200" rtl="0">
              <a:spcBef>
                <a:spcPts val="0"/>
              </a:spcBef>
              <a:spcAft>
                <a:spcPts val="0"/>
              </a:spcAft>
              <a:buSzPts val="1700"/>
              <a:buFont typeface="Karla"/>
              <a:buChar char="●"/>
            </a:pPr>
            <a:r>
              <a:rPr lang="en" sz="1700">
                <a:latin typeface="Karla"/>
                <a:ea typeface="Karla"/>
                <a:cs typeface="Karla"/>
                <a:sym typeface="Karla"/>
              </a:rPr>
              <a:t>Obesity </a:t>
            </a:r>
            <a:endParaRPr sz="1700">
              <a:latin typeface="Karla"/>
              <a:ea typeface="Karla"/>
              <a:cs typeface="Karla"/>
              <a:sym typeface="Karla"/>
            </a:endParaRPr>
          </a:p>
          <a:p>
            <a:pPr algn="l" indent="-336550" lvl="0" marL="457200" rtl="0">
              <a:spcBef>
                <a:spcPts val="0"/>
              </a:spcBef>
              <a:spcAft>
                <a:spcPts val="0"/>
              </a:spcAft>
              <a:buSzPts val="1700"/>
              <a:buFont typeface="Karla"/>
              <a:buChar char="●"/>
            </a:pPr>
            <a:r>
              <a:rPr lang="en" sz="1700">
                <a:latin typeface="Karla"/>
                <a:ea typeface="Karla"/>
                <a:cs typeface="Karla"/>
                <a:sym typeface="Karla"/>
              </a:rPr>
              <a:t>Pregnancy (pre-eclampsia)</a:t>
            </a:r>
            <a:endParaRPr sz="1700">
              <a:latin typeface="Karla"/>
              <a:ea typeface="Karla"/>
              <a:cs typeface="Karla"/>
              <a:sym typeface="Karla"/>
            </a:endParaRPr>
          </a:p>
          <a:p>
            <a:pPr algn="l" indent="-336550" lvl="0" marL="457200" rtl="0">
              <a:spcBef>
                <a:spcPts val="0"/>
              </a:spcBef>
              <a:spcAft>
                <a:spcPts val="0"/>
              </a:spcAft>
              <a:buSzPts val="1700"/>
              <a:buFont typeface="Karla"/>
              <a:buChar char="●"/>
            </a:pPr>
            <a:r>
              <a:rPr lang="en" sz="1700">
                <a:latin typeface="Karla"/>
                <a:ea typeface="Karla"/>
                <a:cs typeface="Karla"/>
                <a:sym typeface="Karla"/>
              </a:rPr>
              <a:t>Renal diseases - renal vascular disease, polycystic kidney disease </a:t>
            </a:r>
            <a:endParaRPr sz="1700">
              <a:latin typeface="Karla"/>
              <a:ea typeface="Karla"/>
              <a:cs typeface="Karla"/>
              <a:sym typeface="Karla"/>
            </a:endParaRPr>
          </a:p>
          <a:p>
            <a:pPr algn="l" indent="-336550" lvl="0" marL="457200" rtl="0">
              <a:spcBef>
                <a:spcPts val="0"/>
              </a:spcBef>
              <a:spcAft>
                <a:spcPts val="0"/>
              </a:spcAft>
              <a:buSzPts val="1700"/>
              <a:buFont typeface="Karla"/>
              <a:buChar char="●"/>
            </a:pPr>
            <a:r>
              <a:rPr lang="en" sz="1700">
                <a:latin typeface="Karla"/>
                <a:ea typeface="Karla"/>
                <a:cs typeface="Karla"/>
                <a:sym typeface="Karla"/>
              </a:rPr>
              <a:t>Endocrine disease</a:t>
            </a:r>
            <a:endParaRPr sz="2000">
              <a:latin typeface="Karla"/>
              <a:ea typeface="Karla"/>
              <a:cs typeface="Karla"/>
              <a:sym typeface="Karla"/>
            </a:endParaRPr>
          </a:p>
          <a:p>
            <a:pPr algn="l" indent="-336550" lvl="0" marL="457200" rtl="0">
              <a:spcBef>
                <a:spcPts val="0"/>
              </a:spcBef>
              <a:spcAft>
                <a:spcPts val="0"/>
              </a:spcAft>
              <a:buSzPts val="1700"/>
              <a:buFont typeface="Karla"/>
              <a:buChar char="●"/>
            </a:pPr>
            <a:r>
              <a:rPr lang="en" sz="1700">
                <a:latin typeface="Karla"/>
                <a:ea typeface="Karla"/>
                <a:cs typeface="Karla"/>
                <a:sym typeface="Karla"/>
              </a:rPr>
              <a:t>Drugs </a:t>
            </a:r>
            <a:endParaRPr sz="1700">
              <a:latin typeface="Karla"/>
              <a:ea typeface="Karla"/>
              <a:cs typeface="Karla"/>
              <a:sym typeface="Karla"/>
            </a:endParaRPr>
          </a:p>
          <a:p>
            <a:pPr algn="l" indent="0" lvl="0" marL="457200" rtl="0">
              <a:spcBef>
                <a:spcPts val="0"/>
              </a:spcBef>
              <a:spcAft>
                <a:spcPts val="0"/>
              </a:spcAft>
              <a:buNone/>
            </a:pPr>
            <a:r>
              <a:t/>
            </a:r>
            <a:endParaRPr sz="1700">
              <a:latin typeface="Karla"/>
              <a:ea typeface="Karla"/>
              <a:cs typeface="Karla"/>
              <a:sym typeface="Karla"/>
            </a:endParaRPr>
          </a:p>
        </p:txBody>
      </p:sp>
      <p:sp>
        <p:nvSpPr>
          <p:cNvPr id="110" name="Google Shape;110;p21"/>
          <p:cNvSpPr txBox="1"/>
          <p:nvPr/>
        </p:nvSpPr>
        <p:spPr>
          <a:xfrm>
            <a:off x="498775" y="387925"/>
            <a:ext cx="2360700" cy="492600"/>
          </a:xfrm>
          <a:prstGeom prst="rect">
            <a:avLst/>
          </a:prstGeom>
          <a:noFill/>
          <a:ln>
            <a:noFill/>
          </a:ln>
        </p:spPr>
        <p:txBody>
          <a:bodyPr anchor="t" anchorCtr="0" bIns="91425" lIns="91425" rIns="91425" spcFirstLastPara="1" tIns="91425" wrap="square">
            <a:spAutoFit/>
          </a:bodyPr>
          <a:lstStyle/>
          <a:p>
            <a:pPr algn="l" indent="0" lvl="0" marL="0" rtl="0">
              <a:spcBef>
                <a:spcPts val="0"/>
              </a:spcBef>
              <a:spcAft>
                <a:spcPts val="0"/>
              </a:spcAft>
              <a:buNone/>
            </a:pPr>
            <a:r>
              <a:rPr lang="en" sz="2000">
                <a:highlight>
                  <a:schemeClr val="lt1"/>
                </a:highlight>
                <a:latin typeface="Karla"/>
                <a:ea typeface="Karla"/>
                <a:cs typeface="Karla"/>
                <a:sym typeface="Karla"/>
              </a:rPr>
              <a:t>Causes </a:t>
            </a:r>
            <a:endParaRPr sz="2000">
              <a:highlight>
                <a:schemeClr val="lt1"/>
              </a:highlight>
              <a:latin typeface="Karla"/>
              <a:ea typeface="Karla"/>
              <a:cs typeface="Karla"/>
              <a:sym typeface="Karla"/>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sp>
        <p:nvSpPr>
          <p:cNvPr id="443" name="Google Shape;443;p75"/>
          <p:cNvSpPr txBox="1"/>
          <p:nvPr>
            <p:ph idx="12" type="sldNum"/>
          </p:nvPr>
        </p:nvSpPr>
        <p:spPr>
          <a:xfrm>
            <a:off x="8472458" y="4663217"/>
            <a:ext cx="5487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44" name="Google Shape;444;p75"/>
          <p:cNvSpPr txBox="1"/>
          <p:nvPr/>
        </p:nvSpPr>
        <p:spPr>
          <a:xfrm>
            <a:off x="456300" y="995700"/>
            <a:ext cx="8231400" cy="3453900"/>
          </a:xfrm>
          <a:prstGeom prst="rect">
            <a:avLst/>
          </a:prstGeom>
          <a:noFill/>
          <a:ln>
            <a:noFill/>
          </a:ln>
        </p:spPr>
        <p:txBody>
          <a:bodyPr anchorCtr="0" anchor="t" bIns="91425" lIns="91425" spcFirstLastPara="1" rIns="91425" wrap="square" tIns="91425">
            <a:spAutoFit/>
          </a:bodyPr>
          <a:lstStyle/>
          <a:p>
            <a:pPr indent="0" lvl="0" marL="0" marR="0" rtl="0" algn="l">
              <a:lnSpc>
                <a:spcPct val="120000"/>
              </a:lnSpc>
              <a:spcBef>
                <a:spcPts val="0"/>
              </a:spcBef>
              <a:spcAft>
                <a:spcPts val="0"/>
              </a:spcAft>
              <a:buClr>
                <a:srgbClr val="000000"/>
              </a:buClr>
              <a:buSzPts val="1800"/>
              <a:buFont typeface="Arial"/>
              <a:buNone/>
            </a:pPr>
            <a:r>
              <a:rPr b="0" i="0" lang="en" sz="1800" u="none" cap="none" strike="noStrike">
                <a:solidFill>
                  <a:srgbClr val="000000"/>
                </a:solidFill>
                <a:latin typeface="Arial"/>
                <a:ea typeface="Arial"/>
                <a:cs typeface="Arial"/>
                <a:sym typeface="Arial"/>
              </a:rPr>
              <a:t>- Stomach symptoms &lt; eating.</a:t>
            </a:r>
            <a:endParaRPr b="0" i="0" sz="1800" u="none" cap="none" strike="noStrike">
              <a:solidFill>
                <a:srgbClr val="000000"/>
              </a:solidFill>
              <a:latin typeface="Arial"/>
              <a:ea typeface="Arial"/>
              <a:cs typeface="Arial"/>
              <a:sym typeface="Arial"/>
            </a:endParaRPr>
          </a:p>
          <a:p>
            <a:pPr indent="0" lvl="0" marL="0" marR="0" rtl="0" algn="l">
              <a:lnSpc>
                <a:spcPct val="120000"/>
              </a:lnSpc>
              <a:spcBef>
                <a:spcPts val="0"/>
              </a:spcBef>
              <a:spcAft>
                <a:spcPts val="0"/>
              </a:spcAft>
              <a:buClr>
                <a:srgbClr val="000000"/>
              </a:buClr>
              <a:buSzPts val="1800"/>
              <a:buFont typeface="Arial"/>
              <a:buNone/>
            </a:pPr>
            <a:r>
              <a:rPr b="0" i="0" lang="en" sz="1800" u="none" cap="none" strike="noStrike">
                <a:solidFill>
                  <a:srgbClr val="000000"/>
                </a:solidFill>
                <a:latin typeface="Arial"/>
                <a:ea typeface="Arial"/>
                <a:cs typeface="Arial"/>
                <a:sym typeface="Arial"/>
              </a:rPr>
              <a:t>- Lazy, desire to lie down always.</a:t>
            </a:r>
            <a:endParaRPr b="0" i="0" sz="1800" u="none" cap="none" strike="noStrike">
              <a:solidFill>
                <a:srgbClr val="000000"/>
              </a:solidFill>
              <a:latin typeface="Arial"/>
              <a:ea typeface="Arial"/>
              <a:cs typeface="Arial"/>
              <a:sym typeface="Arial"/>
            </a:endParaRPr>
          </a:p>
          <a:p>
            <a:pPr indent="0" lvl="0" marL="0" marR="0" rtl="0" algn="l">
              <a:lnSpc>
                <a:spcPct val="120000"/>
              </a:lnSpc>
              <a:spcBef>
                <a:spcPts val="0"/>
              </a:spcBef>
              <a:spcAft>
                <a:spcPts val="0"/>
              </a:spcAft>
              <a:buClr>
                <a:srgbClr val="000000"/>
              </a:buClr>
              <a:buSzPts val="1800"/>
              <a:buFont typeface="Arial"/>
              <a:buNone/>
            </a:pPr>
            <a:r>
              <a:rPr b="0" i="0" lang="en" sz="1800" u="none" cap="none" strike="noStrike">
                <a:solidFill>
                  <a:srgbClr val="000000"/>
                </a:solidFill>
                <a:latin typeface="Arial"/>
                <a:ea typeface="Arial"/>
                <a:cs typeface="Arial"/>
                <a:sym typeface="Arial"/>
              </a:rPr>
              <a:t>- Hot patient.</a:t>
            </a:r>
            <a:endParaRPr b="0" i="0" sz="1800" u="none" cap="none" strike="noStrike">
              <a:solidFill>
                <a:srgbClr val="000000"/>
              </a:solidFill>
              <a:latin typeface="Arial"/>
              <a:ea typeface="Arial"/>
              <a:cs typeface="Arial"/>
              <a:sym typeface="Arial"/>
            </a:endParaRPr>
          </a:p>
          <a:p>
            <a:pPr indent="0" lvl="0" marL="0" marR="0" rtl="0" algn="l">
              <a:lnSpc>
                <a:spcPct val="120000"/>
              </a:lnSpc>
              <a:spcBef>
                <a:spcPts val="0"/>
              </a:spcBef>
              <a:spcAft>
                <a:spcPts val="0"/>
              </a:spcAft>
              <a:buClr>
                <a:srgbClr val="000000"/>
              </a:buClr>
              <a:buSzPts val="1800"/>
              <a:buFont typeface="Arial"/>
              <a:buNone/>
            </a:pPr>
            <a:r>
              <a:rPr b="0" i="0" lang="en" sz="1800" u="none" cap="none" strike="noStrike">
                <a:solidFill>
                  <a:srgbClr val="000000"/>
                </a:solidFill>
                <a:latin typeface="Arial"/>
                <a:ea typeface="Arial"/>
                <a:cs typeface="Arial"/>
                <a:sym typeface="Arial"/>
              </a:rPr>
              <a:t>- Cracks in soles.</a:t>
            </a:r>
            <a:endParaRPr b="0" i="0" sz="1800" u="none" cap="none" strike="noStrike">
              <a:solidFill>
                <a:srgbClr val="000000"/>
              </a:solidFill>
              <a:latin typeface="Arial"/>
              <a:ea typeface="Arial"/>
              <a:cs typeface="Arial"/>
              <a:sym typeface="Arial"/>
            </a:endParaRPr>
          </a:p>
          <a:p>
            <a:pPr indent="0" lvl="0" marL="0" marR="0" rtl="0" algn="l">
              <a:lnSpc>
                <a:spcPct val="120000"/>
              </a:lnSpc>
              <a:spcBef>
                <a:spcPts val="0"/>
              </a:spcBef>
              <a:spcAft>
                <a:spcPts val="0"/>
              </a:spcAft>
              <a:buClr>
                <a:srgbClr val="000000"/>
              </a:buClr>
              <a:buSzPts val="1800"/>
              <a:buFont typeface="Arial"/>
              <a:buNone/>
            </a:pPr>
            <a:r>
              <a:rPr b="0" i="0" lang="en" sz="1800" u="none" cap="none" strike="noStrike">
                <a:solidFill>
                  <a:srgbClr val="000000"/>
                </a:solidFill>
                <a:latin typeface="Arial"/>
                <a:ea typeface="Arial"/>
                <a:cs typeface="Arial"/>
                <a:sym typeface="Arial"/>
              </a:rPr>
              <a:t>- Craves cold drinks.</a:t>
            </a:r>
            <a:endParaRPr b="0" i="0" sz="1800" u="none" cap="none" strike="noStrike">
              <a:solidFill>
                <a:srgbClr val="000000"/>
              </a:solidFill>
              <a:latin typeface="Arial"/>
              <a:ea typeface="Arial"/>
              <a:cs typeface="Arial"/>
              <a:sym typeface="Arial"/>
            </a:endParaRPr>
          </a:p>
          <a:p>
            <a:pPr indent="0" lvl="0" marL="0" marR="0" rtl="0" algn="l">
              <a:lnSpc>
                <a:spcPct val="120000"/>
              </a:lnSpc>
              <a:spcBef>
                <a:spcPts val="0"/>
              </a:spcBef>
              <a:spcAft>
                <a:spcPts val="0"/>
              </a:spcAft>
              <a:buClr>
                <a:srgbClr val="000000"/>
              </a:buClr>
              <a:buSzPts val="1800"/>
              <a:buFont typeface="Arial"/>
              <a:buNone/>
            </a:pPr>
            <a:r>
              <a:rPr b="0" i="0" lang="en" sz="1800" u="none" cap="none" strike="noStrike">
                <a:solidFill>
                  <a:srgbClr val="000000"/>
                </a:solidFill>
                <a:latin typeface="Arial"/>
                <a:ea typeface="Arial"/>
                <a:cs typeface="Arial"/>
                <a:sym typeface="Arial"/>
              </a:rPr>
              <a:t>- Rhus tox-like joint pains that are better by motion.</a:t>
            </a:r>
            <a:endParaRPr b="0" i="0" sz="1800" u="none" cap="none" strike="noStrike">
              <a:solidFill>
                <a:srgbClr val="000000"/>
              </a:solidFill>
              <a:latin typeface="Arial"/>
              <a:ea typeface="Arial"/>
              <a:cs typeface="Arial"/>
              <a:sym typeface="Arial"/>
            </a:endParaRPr>
          </a:p>
          <a:p>
            <a:pPr indent="0" lvl="0" marL="0" marR="0" rtl="0" algn="l">
              <a:lnSpc>
                <a:spcPct val="120000"/>
              </a:lnSpc>
              <a:spcBef>
                <a:spcPts val="0"/>
              </a:spcBef>
              <a:spcAft>
                <a:spcPts val="0"/>
              </a:spcAft>
              <a:buClr>
                <a:srgbClr val="000000"/>
              </a:buClr>
              <a:buSzPts val="1800"/>
              <a:buFont typeface="Arial"/>
              <a:buNone/>
            </a:pPr>
            <a:r>
              <a:rPr b="0" i="0" lang="en" sz="1800" u="none" cap="none" strike="noStrike">
                <a:solidFill>
                  <a:srgbClr val="000000"/>
                </a:solidFill>
                <a:latin typeface="Arial"/>
                <a:ea typeface="Arial"/>
                <a:cs typeface="Arial"/>
                <a:sym typeface="Arial"/>
              </a:rPr>
              <a:t>- &lt; Evening.</a:t>
            </a:r>
            <a:endParaRPr b="0" i="0" sz="1800" u="none" cap="none" strike="noStrike">
              <a:solidFill>
                <a:srgbClr val="000000"/>
              </a:solidFill>
              <a:latin typeface="Arial"/>
              <a:ea typeface="Arial"/>
              <a:cs typeface="Arial"/>
              <a:sym typeface="Arial"/>
            </a:endParaRPr>
          </a:p>
          <a:p>
            <a:pPr indent="0" lvl="0" marL="0" marR="0" rtl="0" algn="l">
              <a:lnSpc>
                <a:spcPct val="120000"/>
              </a:lnSpc>
              <a:spcBef>
                <a:spcPts val="0"/>
              </a:spcBef>
              <a:spcAft>
                <a:spcPts val="0"/>
              </a:spcAft>
              <a:buClr>
                <a:srgbClr val="000000"/>
              </a:buClr>
              <a:buSzPts val="1800"/>
              <a:buFont typeface="Arial"/>
              <a:buNone/>
            </a:pPr>
            <a:r>
              <a:rPr b="0" i="0" lang="en" sz="1800" u="none" cap="none" strike="noStrike">
                <a:solidFill>
                  <a:srgbClr val="000000"/>
                </a:solidFill>
                <a:latin typeface="Arial"/>
                <a:ea typeface="Arial"/>
                <a:cs typeface="Arial"/>
                <a:sym typeface="Arial"/>
              </a:rPr>
              <a:t>- Constriction on exertion, worse heat, worse warm, closed room, better open air, congestive headache, flushes of heat, dryness of nose, sleeplessness after midnight.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52" name="Shape 452"/>
        <p:cNvGrpSpPr/>
        <p:nvPr/>
      </p:nvGrpSpPr>
      <p:grpSpPr>
        <a:xfrm>
          <a:off x="0" y="0"/>
          <a:ext cx="0" cy="0"/>
          <a:chOff x="0" y="0"/>
          <a:chExt cx="0" cy="0"/>
        </a:xfrm>
      </p:grpSpPr>
      <p:sp>
        <p:nvSpPr>
          <p:cNvPr id="453" name="Google Shape;453;p77"/>
          <p:cNvSpPr txBox="1"/>
          <p:nvPr>
            <p:ph idx="4294967295" type="body"/>
          </p:nvPr>
        </p:nvSpPr>
        <p:spPr>
          <a:xfrm>
            <a:off x="1981406" y="1053400"/>
            <a:ext cx="5476500" cy="18180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3500"/>
              <a:t>Reserpinum </a:t>
            </a:r>
            <a:endParaRPr sz="3500"/>
          </a:p>
          <a:p>
            <a:pPr indent="0" lvl="0" marL="0" rtl="0" algn="ctr">
              <a:spcBef>
                <a:spcPts val="1200"/>
              </a:spcBef>
              <a:spcAft>
                <a:spcPts val="1200"/>
              </a:spcAft>
              <a:buNone/>
            </a:pPr>
            <a:r>
              <a:t/>
            </a:r>
            <a:endParaRPr sz="3500"/>
          </a:p>
        </p:txBody>
      </p:sp>
      <p:sp>
        <p:nvSpPr>
          <p:cNvPr id="454" name="Google Shape;454;p7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sz="1000">
                <a:solidFill>
                  <a:schemeClr val="dk2"/>
                </a:solidFill>
                <a:latin typeface="Arial"/>
                <a:ea typeface="Arial"/>
                <a:cs typeface="Arial"/>
                <a:sym typeface="Arial"/>
              </a:rPr>
              <a:t>‹#›</a:t>
            </a:fld>
            <a:endParaRPr sz="1000">
              <a:solidFill>
                <a:schemeClr val="dk2"/>
              </a:solidFill>
              <a:latin typeface="Arial"/>
              <a:ea typeface="Arial"/>
              <a:cs typeface="Arial"/>
              <a:sym typeface="Arial"/>
            </a:endParaRPr>
          </a:p>
        </p:txBody>
      </p:sp>
      <p:pic>
        <p:nvPicPr>
          <p:cNvPr id="455" name="Google Shape;455;p77"/>
          <p:cNvPicPr preferRelativeResize="0"/>
          <p:nvPr/>
        </p:nvPicPr>
        <p:blipFill>
          <a:blip r:embed="rId3">
            <a:alphaModFix/>
          </a:blip>
          <a:stretch>
            <a:fillRect/>
          </a:stretch>
        </p:blipFill>
        <p:spPr>
          <a:xfrm>
            <a:off x="2902378" y="2459125"/>
            <a:ext cx="3339257" cy="2022050"/>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p7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461" name="Google Shape;461;p78"/>
          <p:cNvSpPr txBox="1"/>
          <p:nvPr/>
        </p:nvSpPr>
        <p:spPr>
          <a:xfrm>
            <a:off x="481250" y="1194850"/>
            <a:ext cx="8181600" cy="3447900"/>
          </a:xfrm>
          <a:prstGeom prst="rect">
            <a:avLst/>
          </a:prstGeom>
          <a:noFill/>
          <a:ln>
            <a:noFill/>
          </a:ln>
        </p:spPr>
        <p:txBody>
          <a:bodyPr anchorCtr="0" anchor="t" bIns="91425" lIns="91425" spcFirstLastPara="1" rIns="91425" wrap="square" tIns="91425">
            <a:spAutoFit/>
          </a:bodyPr>
          <a:lstStyle/>
          <a:p>
            <a:pPr indent="0" lvl="0" marL="0" rtl="0" algn="l">
              <a:lnSpc>
                <a:spcPct val="120000"/>
              </a:lnSpc>
              <a:spcBef>
                <a:spcPts val="0"/>
              </a:spcBef>
              <a:spcAft>
                <a:spcPts val="0"/>
              </a:spcAft>
              <a:buNone/>
            </a:pPr>
            <a:r>
              <a:rPr lang="en" sz="2000"/>
              <a:t>(Reserpine)</a:t>
            </a:r>
            <a:endParaRPr sz="2000"/>
          </a:p>
          <a:p>
            <a:pPr indent="0" lvl="0" marL="0" rtl="0" algn="l">
              <a:lnSpc>
                <a:spcPct val="120000"/>
              </a:lnSpc>
              <a:spcBef>
                <a:spcPts val="0"/>
              </a:spcBef>
              <a:spcAft>
                <a:spcPts val="0"/>
              </a:spcAft>
              <a:buNone/>
            </a:pPr>
            <a:r>
              <a:rPr lang="en" sz="2000"/>
              <a:t>PHARMACY - reser. Reserpinum. Reserpine. Alkaloid of Rauwolfia serpentina. Historical dose: All potencies.</a:t>
            </a:r>
            <a:endParaRPr sz="2000"/>
          </a:p>
          <a:p>
            <a:pPr indent="0" lvl="0" marL="0" rtl="0" algn="l">
              <a:lnSpc>
                <a:spcPct val="120000"/>
              </a:lnSpc>
              <a:spcBef>
                <a:spcPts val="0"/>
              </a:spcBef>
              <a:spcAft>
                <a:spcPts val="0"/>
              </a:spcAft>
              <a:buNone/>
            </a:pPr>
            <a:r>
              <a:t/>
            </a:r>
            <a:endParaRPr sz="2000"/>
          </a:p>
          <a:p>
            <a:pPr indent="0" lvl="0" marL="0" rtl="0" algn="l">
              <a:lnSpc>
                <a:spcPct val="120000"/>
              </a:lnSpc>
              <a:spcBef>
                <a:spcPts val="0"/>
              </a:spcBef>
              <a:spcAft>
                <a:spcPts val="0"/>
              </a:spcAft>
              <a:buNone/>
            </a:pPr>
            <a:r>
              <a:rPr lang="en" sz="2000"/>
              <a:t>CLINICAL - Allergies. Cancer. Catalepsy. Diarrhea. Duodenal, ulcer. Dyspepsia. Headache. Hemorrhoids. Hypotension. Hypothermia. Jaundice. Migraines. Melancholy. Nasal polyps. Parkinson's disease. Pharyngitis. Rhinitis.</a:t>
            </a:r>
            <a:endParaRPr sz="2000"/>
          </a:p>
          <a:p>
            <a:pPr indent="0" lvl="0" marL="0" rtl="0" algn="l">
              <a:lnSpc>
                <a:spcPct val="115000"/>
              </a:lnSpc>
              <a:spcBef>
                <a:spcPts val="0"/>
              </a:spcBef>
              <a:spcAft>
                <a:spcPts val="0"/>
              </a:spcAft>
              <a:buNone/>
            </a:pPr>
            <a:r>
              <a:t/>
            </a:r>
            <a:endParaRPr sz="2000"/>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sp>
        <p:nvSpPr>
          <p:cNvPr id="466" name="Google Shape;466;p7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467" name="Google Shape;467;p79"/>
          <p:cNvSpPr txBox="1"/>
          <p:nvPr/>
        </p:nvSpPr>
        <p:spPr>
          <a:xfrm>
            <a:off x="323550" y="413175"/>
            <a:ext cx="8496900" cy="4008300"/>
          </a:xfrm>
          <a:prstGeom prst="rect">
            <a:avLst/>
          </a:prstGeom>
          <a:noFill/>
          <a:ln>
            <a:noFill/>
          </a:ln>
        </p:spPr>
        <p:txBody>
          <a:bodyPr anchorCtr="0" anchor="t" bIns="91425" lIns="91425" spcFirstLastPara="1" rIns="91425" wrap="square" tIns="91425">
            <a:spAutoFit/>
          </a:bodyPr>
          <a:lstStyle/>
          <a:p>
            <a:pPr indent="0" lvl="0" marL="0" rtl="0" algn="l">
              <a:lnSpc>
                <a:spcPct val="120000"/>
              </a:lnSpc>
              <a:spcBef>
                <a:spcPts val="0"/>
              </a:spcBef>
              <a:spcAft>
                <a:spcPts val="0"/>
              </a:spcAft>
              <a:buNone/>
            </a:pPr>
            <a:r>
              <a:rPr lang="en" sz="1800"/>
              <a:t>Its one of the new remedies that could be thought in Hypertension and such kind of health issues </a:t>
            </a:r>
            <a:endParaRPr sz="1800"/>
          </a:p>
          <a:p>
            <a:pPr indent="0" lvl="0" marL="0" rtl="0" algn="l">
              <a:spcBef>
                <a:spcPts val="0"/>
              </a:spcBef>
              <a:spcAft>
                <a:spcPts val="0"/>
              </a:spcAft>
              <a:buNone/>
            </a:pPr>
            <a:r>
              <a:t/>
            </a:r>
            <a:endParaRPr sz="1800"/>
          </a:p>
          <a:p>
            <a:pPr indent="0" lvl="0" marL="0" rtl="0" algn="l">
              <a:lnSpc>
                <a:spcPct val="120000"/>
              </a:lnSpc>
              <a:spcBef>
                <a:spcPts val="0"/>
              </a:spcBef>
              <a:spcAft>
                <a:spcPts val="0"/>
              </a:spcAft>
              <a:buNone/>
            </a:pPr>
            <a:r>
              <a:rPr lang="en" sz="1800"/>
              <a:t>HOMEOPATHIC - It is one of the alkaloids of </a:t>
            </a:r>
            <a:r>
              <a:rPr b="1" i="1" lang="en" sz="1800"/>
              <a:t>Rauwolfia serpentina and was found commercially under the name of serpasil ciba. </a:t>
            </a:r>
            <a:r>
              <a:rPr lang="en" sz="1800"/>
              <a:t>The proving was carried out by Julian on a group of thirteen provers during the winter of 1964-65, using the 3x, 5c, 7c, 9c, 15c and 30c potencies.</a:t>
            </a:r>
            <a:endParaRPr sz="1800"/>
          </a:p>
          <a:p>
            <a:pPr indent="0" lvl="0" marL="0" rtl="0" algn="l">
              <a:spcBef>
                <a:spcPts val="0"/>
              </a:spcBef>
              <a:spcAft>
                <a:spcPts val="0"/>
              </a:spcAft>
              <a:buNone/>
            </a:pPr>
            <a:r>
              <a:t/>
            </a:r>
            <a:endParaRPr sz="1800"/>
          </a:p>
          <a:p>
            <a:pPr indent="0" lvl="0" marL="0" rtl="0" algn="l">
              <a:lnSpc>
                <a:spcPct val="120000"/>
              </a:lnSpc>
              <a:spcBef>
                <a:spcPts val="0"/>
              </a:spcBef>
              <a:spcAft>
                <a:spcPts val="0"/>
              </a:spcAft>
              <a:buNone/>
            </a:pPr>
            <a:r>
              <a:rPr b="1" i="1" lang="en" sz="1800"/>
              <a:t>SLEEPINESS , DULLNESS , WEAKNESS , TREMBLING </a:t>
            </a:r>
            <a:endParaRPr b="1" i="1" sz="1800"/>
          </a:p>
          <a:p>
            <a:pPr indent="0" lvl="0" marL="0" rtl="0" algn="l">
              <a:lnSpc>
                <a:spcPct val="120000"/>
              </a:lnSpc>
              <a:spcBef>
                <a:spcPts val="0"/>
              </a:spcBef>
              <a:spcAft>
                <a:spcPts val="0"/>
              </a:spcAft>
              <a:buNone/>
            </a:pPr>
            <a:r>
              <a:rPr b="1" i="1" lang="en" sz="1800"/>
              <a:t>Nervous depression </a:t>
            </a:r>
            <a:endParaRPr b="1" i="1" sz="1800"/>
          </a:p>
          <a:p>
            <a:pPr indent="0" lvl="0" marL="0" rtl="0" algn="l">
              <a:lnSpc>
                <a:spcPct val="120000"/>
              </a:lnSpc>
              <a:spcBef>
                <a:spcPts val="0"/>
              </a:spcBef>
              <a:spcAft>
                <a:spcPts val="0"/>
              </a:spcAft>
              <a:buNone/>
            </a:pPr>
            <a:r>
              <a:rPr b="1" i="1" lang="en" sz="1800"/>
              <a:t>Suicidal states </a:t>
            </a:r>
            <a:endParaRPr b="1" i="1" sz="1800"/>
          </a:p>
          <a:p>
            <a:pPr indent="0" lvl="0" marL="0" rtl="0" algn="l">
              <a:lnSpc>
                <a:spcPct val="120000"/>
              </a:lnSpc>
              <a:spcBef>
                <a:spcPts val="0"/>
              </a:spcBef>
              <a:spcAft>
                <a:spcPts val="0"/>
              </a:spcAft>
              <a:buNone/>
            </a:pPr>
            <a:r>
              <a:rPr b="1" i="1" lang="en" sz="1800"/>
              <a:t>( more intense than Rauwolfia ) </a:t>
            </a:r>
            <a:endParaRPr sz="1800"/>
          </a:p>
        </p:txBody>
      </p:sp>
      <p:pic>
        <p:nvPicPr>
          <p:cNvPr id="468" name="Google Shape;468;p79"/>
          <p:cNvPicPr preferRelativeResize="0"/>
          <p:nvPr/>
        </p:nvPicPr>
        <p:blipFill>
          <a:blip r:embed="rId3">
            <a:alphaModFix/>
          </a:blip>
          <a:stretch>
            <a:fillRect/>
          </a:stretch>
        </p:blipFill>
        <p:spPr>
          <a:xfrm>
            <a:off x="6401763" y="3272013"/>
            <a:ext cx="2619375" cy="1743075"/>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p8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474" name="Google Shape;474;p80"/>
          <p:cNvSpPr txBox="1"/>
          <p:nvPr/>
        </p:nvSpPr>
        <p:spPr>
          <a:xfrm>
            <a:off x="395850" y="346050"/>
            <a:ext cx="8352300" cy="4451400"/>
          </a:xfrm>
          <a:prstGeom prst="rect">
            <a:avLst/>
          </a:prstGeom>
          <a:noFill/>
          <a:ln>
            <a:noFill/>
          </a:ln>
        </p:spPr>
        <p:txBody>
          <a:bodyPr anchorCtr="0" anchor="t" bIns="91425" lIns="91425" spcFirstLastPara="1" rIns="91425" wrap="square" tIns="91425">
            <a:spAutoFit/>
          </a:bodyPr>
          <a:lstStyle/>
          <a:p>
            <a:pPr indent="0" lvl="0" marL="0" rtl="0" algn="l">
              <a:lnSpc>
                <a:spcPct val="120000"/>
              </a:lnSpc>
              <a:spcBef>
                <a:spcPts val="0"/>
              </a:spcBef>
              <a:spcAft>
                <a:spcPts val="0"/>
              </a:spcAft>
              <a:buNone/>
            </a:pPr>
            <a:r>
              <a:rPr lang="en" sz="1800"/>
              <a:t>Sleepiness. Sleeping after meals. Slowing down of the mind and body. Asthenia, particularly accentuated between 3 p.m. and 4 p.m. General condition of weakness. Habitual trembling. General excitability. Anxiety. Suicidal tendencies.</a:t>
            </a:r>
            <a:endParaRPr sz="1800"/>
          </a:p>
          <a:p>
            <a:pPr indent="0" lvl="0" marL="0" rtl="0" algn="l">
              <a:lnSpc>
                <a:spcPct val="120000"/>
              </a:lnSpc>
              <a:spcBef>
                <a:spcPts val="0"/>
              </a:spcBef>
              <a:spcAft>
                <a:spcPts val="0"/>
              </a:spcAft>
              <a:buNone/>
            </a:pPr>
            <a:r>
              <a:rPr lang="en" sz="1800"/>
              <a:t>Muscular hypertonia and a total lack of movement. Hard trophic edema. Intermittent stomach pains. Hypotension. Bradycardia. Vertigo. Allergies. Cancer.</a:t>
            </a:r>
            <a:endParaRPr sz="1800"/>
          </a:p>
          <a:p>
            <a:pPr indent="0" lvl="0" marL="0" rtl="0" algn="l">
              <a:lnSpc>
                <a:spcPct val="120000"/>
              </a:lnSpc>
              <a:spcBef>
                <a:spcPts val="0"/>
              </a:spcBef>
              <a:spcAft>
                <a:spcPts val="0"/>
              </a:spcAft>
              <a:buNone/>
            </a:pPr>
            <a:r>
              <a:rPr lang="en" sz="1800"/>
              <a:t>MIND - Slowing down of the mind and body. Lassitude and aversion to work in the evening. Catalepsy. Nervous depression. Melancholy. Anxiety and suicidal tendencies. Difficulty working. Very hyperactive and aggressive. Feeling that the nerves are at skin level in the evening. Premature senility.</a:t>
            </a:r>
            <a:endParaRPr sz="1800"/>
          </a:p>
          <a:p>
            <a:pPr indent="0" lvl="0" marL="0" rtl="0" algn="l">
              <a:lnSpc>
                <a:spcPct val="120000"/>
              </a:lnSpc>
              <a:spcBef>
                <a:spcPts val="0"/>
              </a:spcBef>
              <a:spcAft>
                <a:spcPts val="0"/>
              </a:spcAft>
              <a:buNone/>
            </a:pPr>
            <a:r>
              <a:rPr lang="en" sz="1800"/>
              <a:t>ABDOMEN - Spasmodic attacks of pain in the colon.</a:t>
            </a:r>
            <a:endParaRPr sz="1800"/>
          </a:p>
          <a:p>
            <a:pPr indent="0" lvl="0" marL="0" rtl="0" algn="l">
              <a:lnSpc>
                <a:spcPct val="120000"/>
              </a:lnSpc>
              <a:spcBef>
                <a:spcPts val="0"/>
              </a:spcBef>
              <a:spcAft>
                <a:spcPts val="0"/>
              </a:spcAft>
              <a:buNone/>
            </a:pPr>
            <a:r>
              <a:rPr lang="en" sz="1800"/>
              <a:t>BREASTS - Excessive milk in the mother.</a:t>
            </a:r>
            <a:endParaRPr sz="1800"/>
          </a:p>
          <a:p>
            <a:pPr indent="0" lvl="0" marL="0" rtl="0" algn="l">
              <a:lnSpc>
                <a:spcPct val="115000"/>
              </a:lnSpc>
              <a:spcBef>
                <a:spcPts val="0"/>
              </a:spcBef>
              <a:spcAft>
                <a:spcPts val="0"/>
              </a:spcAft>
              <a:buNone/>
            </a:pPr>
            <a:r>
              <a:t/>
            </a:r>
            <a:endParaRPr sz="1800"/>
          </a:p>
        </p:txBody>
      </p:sp>
      <p:pic>
        <p:nvPicPr>
          <p:cNvPr id="475" name="Google Shape;475;p80"/>
          <p:cNvPicPr preferRelativeResize="0"/>
          <p:nvPr/>
        </p:nvPicPr>
        <p:blipFill>
          <a:blip r:embed="rId3">
            <a:alphaModFix/>
          </a:blip>
          <a:stretch>
            <a:fillRect/>
          </a:stretch>
        </p:blipFill>
        <p:spPr>
          <a:xfrm>
            <a:off x="6232850" y="3456625"/>
            <a:ext cx="2857500" cy="1600200"/>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p8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481" name="Google Shape;481;p81"/>
          <p:cNvSpPr txBox="1"/>
          <p:nvPr/>
        </p:nvSpPr>
        <p:spPr>
          <a:xfrm>
            <a:off x="166275" y="294550"/>
            <a:ext cx="8712600" cy="2789100"/>
          </a:xfrm>
          <a:prstGeom prst="rect">
            <a:avLst/>
          </a:prstGeom>
          <a:noFill/>
          <a:ln>
            <a:noFill/>
          </a:ln>
        </p:spPr>
        <p:txBody>
          <a:bodyPr anchorCtr="0" anchor="t" bIns="91425" lIns="91425" spcFirstLastPara="1" rIns="91425" wrap="square" tIns="91425">
            <a:spAutoFit/>
          </a:bodyPr>
          <a:lstStyle/>
          <a:p>
            <a:pPr indent="-342900" lvl="0" marL="457200" rtl="0" algn="l">
              <a:lnSpc>
                <a:spcPct val="120000"/>
              </a:lnSpc>
              <a:spcBef>
                <a:spcPts val="0"/>
              </a:spcBef>
              <a:spcAft>
                <a:spcPts val="0"/>
              </a:spcAft>
              <a:buSzPts val="1800"/>
              <a:buChar char="●"/>
            </a:pPr>
            <a:r>
              <a:rPr lang="en" sz="1800"/>
              <a:t>CONSTITUTIONS - Allergic and psoric constitutions. Syphilitic, asthenic types with tendency to inhibition of nervous reactions.</a:t>
            </a:r>
            <a:endParaRPr sz="1800"/>
          </a:p>
          <a:p>
            <a:pPr indent="-342900" lvl="0" marL="457200" rtl="0" algn="l">
              <a:lnSpc>
                <a:spcPct val="120000"/>
              </a:lnSpc>
              <a:spcBef>
                <a:spcPts val="0"/>
              </a:spcBef>
              <a:spcAft>
                <a:spcPts val="0"/>
              </a:spcAft>
              <a:buSzPts val="1800"/>
              <a:buChar char="●"/>
            </a:pPr>
            <a:r>
              <a:rPr lang="en" sz="1800"/>
              <a:t>EYES - Myosis.</a:t>
            </a:r>
            <a:endParaRPr sz="1800"/>
          </a:p>
          <a:p>
            <a:pPr indent="-342900" lvl="0" marL="457200" rtl="0" algn="l">
              <a:lnSpc>
                <a:spcPct val="120000"/>
              </a:lnSpc>
              <a:spcBef>
                <a:spcPts val="0"/>
              </a:spcBef>
              <a:spcAft>
                <a:spcPts val="0"/>
              </a:spcAft>
              <a:buSzPts val="1800"/>
              <a:buChar char="●"/>
            </a:pPr>
            <a:r>
              <a:rPr lang="en" sz="1800"/>
              <a:t>HEAD - Headache on waking, better by breakfast and worse again at the end of the morning.</a:t>
            </a:r>
            <a:endParaRPr sz="1800"/>
          </a:p>
          <a:p>
            <a:pPr indent="-342900" lvl="0" marL="457200" rtl="0" algn="l">
              <a:lnSpc>
                <a:spcPct val="120000"/>
              </a:lnSpc>
              <a:spcBef>
                <a:spcPts val="0"/>
              </a:spcBef>
              <a:spcAft>
                <a:spcPts val="0"/>
              </a:spcAft>
              <a:buSzPts val="1800"/>
              <a:buChar char="●"/>
            </a:pPr>
            <a:r>
              <a:rPr lang="en" sz="1800"/>
              <a:t>HEART - Hypotension. Tension instability. Bradycardia, with vertigo. Permanently slow pulse.</a:t>
            </a:r>
            <a:endParaRPr sz="1800"/>
          </a:p>
          <a:p>
            <a:pPr indent="-342900" lvl="0" marL="457200" rtl="0" algn="l">
              <a:lnSpc>
                <a:spcPct val="120000"/>
              </a:lnSpc>
              <a:spcBef>
                <a:spcPts val="0"/>
              </a:spcBef>
              <a:spcAft>
                <a:spcPts val="0"/>
              </a:spcAft>
              <a:buSzPts val="1800"/>
              <a:buChar char="●"/>
            </a:pPr>
            <a:r>
              <a:rPr lang="en" sz="1800"/>
              <a:t>LIMBS - Fidgets in the legs.</a:t>
            </a:r>
            <a:endParaRPr sz="1800"/>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sp>
        <p:nvSpPr>
          <p:cNvPr id="486" name="Google Shape;486;p8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487" name="Google Shape;487;p82"/>
          <p:cNvSpPr txBox="1"/>
          <p:nvPr/>
        </p:nvSpPr>
        <p:spPr>
          <a:xfrm>
            <a:off x="441750" y="211950"/>
            <a:ext cx="8164800" cy="2456700"/>
          </a:xfrm>
          <a:prstGeom prst="rect">
            <a:avLst/>
          </a:prstGeom>
          <a:noFill/>
          <a:ln>
            <a:noFill/>
          </a:ln>
        </p:spPr>
        <p:txBody>
          <a:bodyPr anchorCtr="0" anchor="t" bIns="91425" lIns="91425" spcFirstLastPara="1" rIns="91425" wrap="square" tIns="91425">
            <a:spAutoFit/>
          </a:bodyPr>
          <a:lstStyle/>
          <a:p>
            <a:pPr indent="-342900" lvl="0" marL="457200" rtl="0" algn="l">
              <a:lnSpc>
                <a:spcPct val="120000"/>
              </a:lnSpc>
              <a:spcBef>
                <a:spcPts val="0"/>
              </a:spcBef>
              <a:spcAft>
                <a:spcPts val="0"/>
              </a:spcAft>
              <a:buSzPts val="1800"/>
              <a:buChar char="●"/>
            </a:pPr>
            <a:r>
              <a:rPr lang="en" sz="1800"/>
              <a:t>LUNGS - Laryngitis and tracheitis.</a:t>
            </a:r>
            <a:endParaRPr sz="1800"/>
          </a:p>
          <a:p>
            <a:pPr indent="-342900" lvl="0" marL="457200" rtl="0" algn="l">
              <a:lnSpc>
                <a:spcPct val="120000"/>
              </a:lnSpc>
              <a:spcBef>
                <a:spcPts val="0"/>
              </a:spcBef>
              <a:spcAft>
                <a:spcPts val="0"/>
              </a:spcAft>
              <a:buSzPts val="1800"/>
              <a:buChar char="●"/>
            </a:pPr>
            <a:r>
              <a:rPr lang="en" sz="1800"/>
              <a:t>MOUTH - Tongue covered with a yellowish coating. Excessive salivation.</a:t>
            </a:r>
            <a:endParaRPr sz="1800"/>
          </a:p>
          <a:p>
            <a:pPr indent="-342900" lvl="0" marL="457200" rtl="0" algn="l">
              <a:lnSpc>
                <a:spcPct val="120000"/>
              </a:lnSpc>
              <a:spcBef>
                <a:spcPts val="0"/>
              </a:spcBef>
              <a:spcAft>
                <a:spcPts val="0"/>
              </a:spcAft>
              <a:buSzPts val="1800"/>
              <a:buChar char="●"/>
            </a:pPr>
            <a:r>
              <a:rPr lang="en" sz="1800"/>
              <a:t>NOSE - Nasal obstruction. Congestive rhinitis. Nasal polyps.</a:t>
            </a:r>
            <a:endParaRPr sz="1800"/>
          </a:p>
          <a:p>
            <a:pPr indent="-342900" lvl="0" marL="457200" rtl="0" algn="l">
              <a:lnSpc>
                <a:spcPct val="120000"/>
              </a:lnSpc>
              <a:spcBef>
                <a:spcPts val="0"/>
              </a:spcBef>
              <a:spcAft>
                <a:spcPts val="0"/>
              </a:spcAft>
              <a:buSzPts val="1800"/>
              <a:buChar char="●"/>
            </a:pPr>
            <a:r>
              <a:rPr lang="en" sz="1800"/>
              <a:t>RECTUM - Jaundice. Constipation followed by diarrhea. Diarrhea. Hemorrhoids.</a:t>
            </a:r>
            <a:endParaRPr sz="1800"/>
          </a:p>
          <a:p>
            <a:pPr indent="-342900" lvl="0" marL="457200" rtl="0" algn="l">
              <a:lnSpc>
                <a:spcPct val="120000"/>
              </a:lnSpc>
              <a:spcBef>
                <a:spcPts val="0"/>
              </a:spcBef>
              <a:spcAft>
                <a:spcPts val="0"/>
              </a:spcAft>
              <a:buSzPts val="1800"/>
              <a:buChar char="●"/>
            </a:pPr>
            <a:r>
              <a:rPr lang="en" sz="1800"/>
              <a:t>SKIN - Dry, ligneous scabs. Hard, trophic edema. Lymphaedema. Dull and damp hair.</a:t>
            </a:r>
            <a:endParaRPr sz="1800"/>
          </a:p>
        </p:txBody>
      </p:sp>
      <p:pic>
        <p:nvPicPr>
          <p:cNvPr id="488" name="Google Shape;488;p82"/>
          <p:cNvPicPr preferRelativeResize="0"/>
          <p:nvPr/>
        </p:nvPicPr>
        <p:blipFill>
          <a:blip r:embed="rId3">
            <a:alphaModFix/>
          </a:blip>
          <a:stretch>
            <a:fillRect/>
          </a:stretch>
        </p:blipFill>
        <p:spPr>
          <a:xfrm>
            <a:off x="7107975" y="2737225"/>
            <a:ext cx="1847850" cy="2476500"/>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2" name="Shape 492"/>
        <p:cNvGrpSpPr/>
        <p:nvPr/>
      </p:nvGrpSpPr>
      <p:grpSpPr>
        <a:xfrm>
          <a:off x="0" y="0"/>
          <a:ext cx="0" cy="0"/>
          <a:chOff x="0" y="0"/>
          <a:chExt cx="0" cy="0"/>
        </a:xfrm>
      </p:grpSpPr>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sp>
        <p:nvSpPr>
          <p:cNvPr id="497" name="Google Shape;497;p84"/>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Strophanthus</a:t>
            </a:r>
            <a:endParaRPr/>
          </a:p>
        </p:txBody>
      </p:sp>
      <p:sp>
        <p:nvSpPr>
          <p:cNvPr id="498" name="Google Shape;498;p84"/>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2200">
                <a:solidFill>
                  <a:srgbClr val="4C4C4C"/>
                </a:solidFill>
                <a:highlight>
                  <a:srgbClr val="FFFFFF"/>
                </a:highlight>
              </a:rPr>
              <a:t>Poison of Pahonias. N.O. Apocynaceae.</a:t>
            </a:r>
            <a:endParaRPr sz="3800"/>
          </a:p>
        </p:txBody>
      </p:sp>
      <p:pic>
        <p:nvPicPr>
          <p:cNvPr id="499" name="Google Shape;499;p84"/>
          <p:cNvPicPr preferRelativeResize="0"/>
          <p:nvPr/>
        </p:nvPicPr>
        <p:blipFill>
          <a:blip r:embed="rId3">
            <a:alphaModFix/>
          </a:blip>
          <a:stretch>
            <a:fillRect/>
          </a:stretch>
        </p:blipFill>
        <p:spPr>
          <a:xfrm>
            <a:off x="62250" y="0"/>
            <a:ext cx="2426450" cy="24264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16" name="Google Shape;116;p22"/>
          <p:cNvSpPr txBox="1"/>
          <p:nvPr/>
        </p:nvSpPr>
        <p:spPr>
          <a:xfrm>
            <a:off x="575825" y="857250"/>
            <a:ext cx="7842000" cy="3879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t>Causes</a:t>
            </a:r>
            <a:endParaRPr sz="1600"/>
          </a:p>
          <a:p>
            <a:pPr indent="0" lvl="0" marL="0" rtl="0" algn="l">
              <a:spcBef>
                <a:spcPts val="0"/>
              </a:spcBef>
              <a:spcAft>
                <a:spcPts val="0"/>
              </a:spcAft>
              <a:buNone/>
            </a:pPr>
            <a:r>
              <a:rPr lang="en" sz="1600"/>
              <a:t>There are two types of high blood pressure</a:t>
            </a:r>
            <a:endParaRPr sz="1600"/>
          </a:p>
          <a:p>
            <a:pPr indent="0" lvl="0" marL="0" rtl="0" algn="l">
              <a:spcBef>
                <a:spcPts val="0"/>
              </a:spcBef>
              <a:spcAft>
                <a:spcPts val="0"/>
              </a:spcAft>
              <a:buNone/>
            </a:pPr>
            <a:r>
              <a:t/>
            </a:r>
            <a:endParaRPr sz="1600"/>
          </a:p>
          <a:p>
            <a:pPr indent="-330200" lvl="0" marL="457200" rtl="0" algn="l">
              <a:spcBef>
                <a:spcPts val="0"/>
              </a:spcBef>
              <a:spcAft>
                <a:spcPts val="0"/>
              </a:spcAft>
              <a:buSzPts val="1600"/>
              <a:buChar char="●"/>
            </a:pPr>
            <a:r>
              <a:rPr b="1" lang="en" sz="1600"/>
              <a:t>Primary (essential) hypertension</a:t>
            </a:r>
            <a:endParaRPr b="1" sz="1600"/>
          </a:p>
          <a:p>
            <a:pPr indent="0" lvl="0" marL="0" rtl="0" algn="l">
              <a:spcBef>
                <a:spcPts val="0"/>
              </a:spcBef>
              <a:spcAft>
                <a:spcPts val="0"/>
              </a:spcAft>
              <a:buNone/>
            </a:pPr>
            <a:r>
              <a:t/>
            </a:r>
            <a:endParaRPr sz="1600"/>
          </a:p>
          <a:p>
            <a:pPr indent="0" lvl="0" marL="0" rtl="0" algn="l">
              <a:spcBef>
                <a:spcPts val="0"/>
              </a:spcBef>
              <a:spcAft>
                <a:spcPts val="0"/>
              </a:spcAft>
              <a:buNone/>
            </a:pPr>
            <a:r>
              <a:rPr lang="en" sz="1600"/>
              <a:t>For most adults, there's no identifiable cause of high blood pressure. This type of high blood pressure, called primary (essential) hypertension, tends to develop gradually over many years.</a:t>
            </a:r>
            <a:endParaRPr sz="1600"/>
          </a:p>
          <a:p>
            <a:pPr indent="0" lvl="0" marL="0" rtl="0" algn="l">
              <a:spcBef>
                <a:spcPts val="0"/>
              </a:spcBef>
              <a:spcAft>
                <a:spcPts val="0"/>
              </a:spcAft>
              <a:buNone/>
            </a:pPr>
            <a:r>
              <a:t/>
            </a:r>
            <a:endParaRPr sz="1600"/>
          </a:p>
          <a:p>
            <a:pPr indent="-330200" lvl="0" marL="457200" rtl="0" algn="l">
              <a:spcBef>
                <a:spcPts val="0"/>
              </a:spcBef>
              <a:spcAft>
                <a:spcPts val="0"/>
              </a:spcAft>
              <a:buSzPts val="1600"/>
              <a:buChar char="●"/>
            </a:pPr>
            <a:r>
              <a:rPr b="1" lang="en" sz="1600"/>
              <a:t>Secondary hypertension</a:t>
            </a:r>
            <a:endParaRPr b="1" sz="1600"/>
          </a:p>
          <a:p>
            <a:pPr indent="0" lvl="0" marL="0" rtl="0" algn="l">
              <a:spcBef>
                <a:spcPts val="0"/>
              </a:spcBef>
              <a:spcAft>
                <a:spcPts val="0"/>
              </a:spcAft>
              <a:buNone/>
            </a:pPr>
            <a:r>
              <a:t/>
            </a:r>
            <a:endParaRPr sz="1600"/>
          </a:p>
          <a:p>
            <a:pPr indent="0" lvl="0" marL="0" rtl="0" algn="l">
              <a:spcBef>
                <a:spcPts val="0"/>
              </a:spcBef>
              <a:spcAft>
                <a:spcPts val="0"/>
              </a:spcAft>
              <a:buNone/>
            </a:pPr>
            <a:r>
              <a:rPr lang="en" sz="1600"/>
              <a:t>Some people have high blood pressure caused by an underlying condition. This type of high blood pressure, called secondary hypertension, tends to appear suddenly and cause higher blood pressure than does primary hypertension. Various conditions and medications can lead to secondary hypertension, including:</a:t>
            </a:r>
            <a:endParaRPr sz="1600"/>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3" name="Shape 503"/>
        <p:cNvGrpSpPr/>
        <p:nvPr/>
      </p:nvGrpSpPr>
      <p:grpSpPr>
        <a:xfrm>
          <a:off x="0" y="0"/>
          <a:ext cx="0" cy="0"/>
          <a:chOff x="0" y="0"/>
          <a:chExt cx="0" cy="0"/>
        </a:xfrm>
      </p:grpSpPr>
      <p:pic>
        <p:nvPicPr>
          <p:cNvPr id="504" name="Google Shape;504;p85"/>
          <p:cNvPicPr preferRelativeResize="0"/>
          <p:nvPr/>
        </p:nvPicPr>
        <p:blipFill>
          <a:blip r:embed="rId3">
            <a:alphaModFix/>
          </a:blip>
          <a:stretch>
            <a:fillRect/>
          </a:stretch>
        </p:blipFill>
        <p:spPr>
          <a:xfrm>
            <a:off x="93950" y="274783"/>
            <a:ext cx="9144003" cy="3018235"/>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 name="Shape 508"/>
        <p:cNvGrpSpPr/>
        <p:nvPr/>
      </p:nvGrpSpPr>
      <p:grpSpPr>
        <a:xfrm>
          <a:off x="0" y="0"/>
          <a:ext cx="0" cy="0"/>
          <a:chOff x="0" y="0"/>
          <a:chExt cx="0" cy="0"/>
        </a:xfrm>
      </p:grpSpPr>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 name="Shape 512"/>
        <p:cNvGrpSpPr/>
        <p:nvPr/>
      </p:nvGrpSpPr>
      <p:grpSpPr>
        <a:xfrm>
          <a:off x="0" y="0"/>
          <a:ext cx="0" cy="0"/>
          <a:chOff x="0" y="0"/>
          <a:chExt cx="0" cy="0"/>
        </a:xfrm>
      </p:grpSpPr>
      <p:sp>
        <p:nvSpPr>
          <p:cNvPr id="513" name="Google Shape;513;p87"/>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Quebercho</a:t>
            </a:r>
            <a:endParaRPr/>
          </a:p>
        </p:txBody>
      </p:sp>
      <p:sp>
        <p:nvSpPr>
          <p:cNvPr id="514" name="Google Shape;514;p87"/>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2000">
                <a:solidFill>
                  <a:srgbClr val="4C4C4C"/>
                </a:solidFill>
                <a:highlight>
                  <a:srgbClr val="FFFFFF"/>
                </a:highlight>
              </a:rPr>
              <a:t>White Quebracho. N. O. Apocynaceae.</a:t>
            </a:r>
            <a:endParaRPr sz="3600"/>
          </a:p>
        </p:txBody>
      </p:sp>
      <p:pic>
        <p:nvPicPr>
          <p:cNvPr id="515" name="Google Shape;515;p87"/>
          <p:cNvPicPr preferRelativeResize="0"/>
          <p:nvPr/>
        </p:nvPicPr>
        <p:blipFill>
          <a:blip r:embed="rId3">
            <a:alphaModFix/>
          </a:blip>
          <a:stretch>
            <a:fillRect/>
          </a:stretch>
        </p:blipFill>
        <p:spPr>
          <a:xfrm>
            <a:off x="115888" y="3150425"/>
            <a:ext cx="2466975" cy="1847850"/>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9" name="Shape 519"/>
        <p:cNvGrpSpPr/>
        <p:nvPr/>
      </p:nvGrpSpPr>
      <p:grpSpPr>
        <a:xfrm>
          <a:off x="0" y="0"/>
          <a:ext cx="0" cy="0"/>
          <a:chOff x="0" y="0"/>
          <a:chExt cx="0" cy="0"/>
        </a:xfrm>
      </p:grpSpPr>
      <p:pic>
        <p:nvPicPr>
          <p:cNvPr id="520" name="Google Shape;520;p88"/>
          <p:cNvPicPr preferRelativeResize="0"/>
          <p:nvPr/>
        </p:nvPicPr>
        <p:blipFill>
          <a:blip r:embed="rId3">
            <a:alphaModFix/>
          </a:blip>
          <a:stretch>
            <a:fillRect/>
          </a:stretch>
        </p:blipFill>
        <p:spPr>
          <a:xfrm>
            <a:off x="152400" y="152400"/>
            <a:ext cx="8839204" cy="2373810"/>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4" name="Shape 524"/>
        <p:cNvGrpSpPr/>
        <p:nvPr/>
      </p:nvGrpSpPr>
      <p:grpSpPr>
        <a:xfrm>
          <a:off x="0" y="0"/>
          <a:ext cx="0" cy="0"/>
          <a:chOff x="0" y="0"/>
          <a:chExt cx="0" cy="0"/>
        </a:xfrm>
      </p:grpSpPr>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22" name="Google Shape;122;p23"/>
          <p:cNvSpPr txBox="1"/>
          <p:nvPr/>
        </p:nvSpPr>
        <p:spPr>
          <a:xfrm>
            <a:off x="575825" y="228400"/>
            <a:ext cx="7799400" cy="34632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lang="en" sz="1800">
                <a:solidFill>
                  <a:srgbClr val="212B32"/>
                </a:solidFill>
                <a:highlight>
                  <a:schemeClr val="lt1"/>
                </a:highlight>
              </a:rPr>
              <a:t>You might be more at risk if you:</a:t>
            </a:r>
            <a:endParaRPr sz="1800">
              <a:solidFill>
                <a:srgbClr val="212B32"/>
              </a:solidFill>
              <a:highlight>
                <a:schemeClr val="lt1"/>
              </a:highlight>
            </a:endParaRPr>
          </a:p>
          <a:p>
            <a:pPr indent="-342900" lvl="0" marL="457200" rtl="0" algn="l">
              <a:lnSpc>
                <a:spcPct val="100000"/>
              </a:lnSpc>
              <a:spcBef>
                <a:spcPts val="1800"/>
              </a:spcBef>
              <a:spcAft>
                <a:spcPts val="0"/>
              </a:spcAft>
              <a:buClr>
                <a:srgbClr val="212B32"/>
              </a:buClr>
              <a:buSzPts val="1800"/>
              <a:buChar char="●"/>
            </a:pPr>
            <a:r>
              <a:rPr lang="en" sz="1800">
                <a:solidFill>
                  <a:srgbClr val="212B32"/>
                </a:solidFill>
              </a:rPr>
              <a:t>are overweight</a:t>
            </a:r>
            <a:endParaRPr sz="1800">
              <a:solidFill>
                <a:srgbClr val="212B32"/>
              </a:solidFill>
            </a:endParaRPr>
          </a:p>
          <a:p>
            <a:pPr indent="-342900" lvl="0" marL="457200" rtl="0" algn="l">
              <a:lnSpc>
                <a:spcPct val="100000"/>
              </a:lnSpc>
              <a:spcBef>
                <a:spcPts val="0"/>
              </a:spcBef>
              <a:spcAft>
                <a:spcPts val="0"/>
              </a:spcAft>
              <a:buClr>
                <a:srgbClr val="212B32"/>
              </a:buClr>
              <a:buSzPts val="1800"/>
              <a:buChar char="●"/>
            </a:pPr>
            <a:r>
              <a:rPr lang="en" sz="1800">
                <a:solidFill>
                  <a:srgbClr val="212B32"/>
                </a:solidFill>
              </a:rPr>
              <a:t>eat too much salt and do not eat enough fruit and vegetables</a:t>
            </a:r>
            <a:endParaRPr sz="1800">
              <a:solidFill>
                <a:srgbClr val="212B32"/>
              </a:solidFill>
            </a:endParaRPr>
          </a:p>
          <a:p>
            <a:pPr indent="-342900" lvl="0" marL="457200" rtl="0" algn="l">
              <a:lnSpc>
                <a:spcPct val="100000"/>
              </a:lnSpc>
              <a:spcBef>
                <a:spcPts val="0"/>
              </a:spcBef>
              <a:spcAft>
                <a:spcPts val="0"/>
              </a:spcAft>
              <a:buClr>
                <a:srgbClr val="212B32"/>
              </a:buClr>
              <a:buSzPts val="1800"/>
              <a:buChar char="●"/>
            </a:pPr>
            <a:r>
              <a:rPr lang="en" sz="1800">
                <a:solidFill>
                  <a:srgbClr val="212B32"/>
                </a:solidFill>
              </a:rPr>
              <a:t>do not do enough exercise</a:t>
            </a:r>
            <a:endParaRPr sz="1800">
              <a:solidFill>
                <a:srgbClr val="212B32"/>
              </a:solidFill>
            </a:endParaRPr>
          </a:p>
          <a:p>
            <a:pPr indent="-342900" lvl="0" marL="457200" rtl="0" algn="l">
              <a:lnSpc>
                <a:spcPct val="100000"/>
              </a:lnSpc>
              <a:spcBef>
                <a:spcPts val="0"/>
              </a:spcBef>
              <a:spcAft>
                <a:spcPts val="0"/>
              </a:spcAft>
              <a:buClr>
                <a:srgbClr val="212B32"/>
              </a:buClr>
              <a:buSzPts val="1800"/>
              <a:buChar char="●"/>
            </a:pPr>
            <a:r>
              <a:rPr lang="en" sz="1800">
                <a:solidFill>
                  <a:srgbClr val="212B32"/>
                </a:solidFill>
              </a:rPr>
              <a:t>drink too much alcohol or coffee (or other caffeine-based drinks)</a:t>
            </a:r>
            <a:endParaRPr sz="1800">
              <a:solidFill>
                <a:srgbClr val="212B32"/>
              </a:solidFill>
            </a:endParaRPr>
          </a:p>
          <a:p>
            <a:pPr indent="-342900" lvl="0" marL="457200" rtl="0" algn="l">
              <a:lnSpc>
                <a:spcPct val="100000"/>
              </a:lnSpc>
              <a:spcBef>
                <a:spcPts val="0"/>
              </a:spcBef>
              <a:spcAft>
                <a:spcPts val="0"/>
              </a:spcAft>
              <a:buClr>
                <a:srgbClr val="212B32"/>
              </a:buClr>
              <a:buSzPts val="1800"/>
              <a:buChar char="●"/>
            </a:pPr>
            <a:r>
              <a:rPr lang="en" sz="1800">
                <a:solidFill>
                  <a:srgbClr val="212B32"/>
                </a:solidFill>
              </a:rPr>
              <a:t>smoke</a:t>
            </a:r>
            <a:endParaRPr sz="1800">
              <a:solidFill>
                <a:srgbClr val="212B32"/>
              </a:solidFill>
            </a:endParaRPr>
          </a:p>
          <a:p>
            <a:pPr indent="-342900" lvl="0" marL="457200" rtl="0" algn="l">
              <a:lnSpc>
                <a:spcPct val="100000"/>
              </a:lnSpc>
              <a:spcBef>
                <a:spcPts val="0"/>
              </a:spcBef>
              <a:spcAft>
                <a:spcPts val="0"/>
              </a:spcAft>
              <a:buClr>
                <a:srgbClr val="212B32"/>
              </a:buClr>
              <a:buSzPts val="1800"/>
              <a:buChar char="●"/>
            </a:pPr>
            <a:r>
              <a:rPr lang="en" sz="1800">
                <a:solidFill>
                  <a:srgbClr val="212B32"/>
                </a:solidFill>
              </a:rPr>
              <a:t>do not get much sleep or have disturbed sleep</a:t>
            </a:r>
            <a:endParaRPr sz="1800">
              <a:solidFill>
                <a:srgbClr val="212B32"/>
              </a:solidFill>
            </a:endParaRPr>
          </a:p>
          <a:p>
            <a:pPr indent="-342900" lvl="0" marL="457200" rtl="0" algn="l">
              <a:lnSpc>
                <a:spcPct val="100000"/>
              </a:lnSpc>
              <a:spcBef>
                <a:spcPts val="0"/>
              </a:spcBef>
              <a:spcAft>
                <a:spcPts val="0"/>
              </a:spcAft>
              <a:buClr>
                <a:srgbClr val="212B32"/>
              </a:buClr>
              <a:buSzPts val="1800"/>
              <a:buChar char="●"/>
            </a:pPr>
            <a:r>
              <a:rPr lang="en" sz="1800">
                <a:solidFill>
                  <a:srgbClr val="212B32"/>
                </a:solidFill>
              </a:rPr>
              <a:t>are over 65</a:t>
            </a:r>
            <a:endParaRPr sz="1800">
              <a:solidFill>
                <a:srgbClr val="212B32"/>
              </a:solidFill>
            </a:endParaRPr>
          </a:p>
          <a:p>
            <a:pPr indent="-342900" lvl="0" marL="457200" rtl="0" algn="l">
              <a:lnSpc>
                <a:spcPct val="100000"/>
              </a:lnSpc>
              <a:spcBef>
                <a:spcPts val="0"/>
              </a:spcBef>
              <a:spcAft>
                <a:spcPts val="0"/>
              </a:spcAft>
              <a:buClr>
                <a:srgbClr val="212B32"/>
              </a:buClr>
              <a:buSzPts val="1800"/>
              <a:buChar char="●"/>
            </a:pPr>
            <a:r>
              <a:rPr lang="en" sz="1800">
                <a:solidFill>
                  <a:srgbClr val="212B32"/>
                </a:solidFill>
              </a:rPr>
              <a:t>have a relative with high blood pressure</a:t>
            </a:r>
            <a:endParaRPr sz="1800">
              <a:solidFill>
                <a:srgbClr val="212B32"/>
              </a:solidFill>
            </a:endParaRPr>
          </a:p>
          <a:p>
            <a:pPr indent="-342900" lvl="0" marL="457200" rtl="0" algn="l">
              <a:lnSpc>
                <a:spcPct val="100000"/>
              </a:lnSpc>
              <a:spcBef>
                <a:spcPts val="0"/>
              </a:spcBef>
              <a:spcAft>
                <a:spcPts val="0"/>
              </a:spcAft>
              <a:buClr>
                <a:srgbClr val="212B32"/>
              </a:buClr>
              <a:buSzPts val="1800"/>
              <a:buChar char="●"/>
            </a:pPr>
            <a:r>
              <a:rPr lang="en" sz="1800">
                <a:solidFill>
                  <a:srgbClr val="212B32"/>
                </a:solidFill>
              </a:rPr>
              <a:t>are of black African or black Caribbean descent</a:t>
            </a:r>
            <a:endParaRPr sz="1800">
              <a:solidFill>
                <a:srgbClr val="212B32"/>
              </a:solidFill>
            </a:endParaRPr>
          </a:p>
          <a:p>
            <a:pPr indent="-342900" lvl="0" marL="457200" rtl="0" algn="l">
              <a:lnSpc>
                <a:spcPct val="100000"/>
              </a:lnSpc>
              <a:spcBef>
                <a:spcPts val="0"/>
              </a:spcBef>
              <a:spcAft>
                <a:spcPts val="0"/>
              </a:spcAft>
              <a:buClr>
                <a:srgbClr val="212B32"/>
              </a:buClr>
              <a:buSzPts val="1800"/>
              <a:buChar char="●"/>
            </a:pPr>
            <a:r>
              <a:rPr lang="en" sz="1800">
                <a:solidFill>
                  <a:srgbClr val="212B32"/>
                </a:solidFill>
              </a:rPr>
              <a:t>live in a deprived area</a:t>
            </a:r>
            <a:endParaRPr sz="1800">
              <a:solidFill>
                <a:srgbClr val="212B3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28" name="Google Shape;128;p24"/>
          <p:cNvSpPr txBox="1"/>
          <p:nvPr/>
        </p:nvSpPr>
        <p:spPr>
          <a:xfrm>
            <a:off x="787949" y="971475"/>
            <a:ext cx="7568100" cy="3140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t>Complications</a:t>
            </a:r>
            <a:endParaRPr sz="1600"/>
          </a:p>
          <a:p>
            <a:pPr indent="0" lvl="0" marL="0" rtl="0" algn="l">
              <a:spcBef>
                <a:spcPts val="0"/>
              </a:spcBef>
              <a:spcAft>
                <a:spcPts val="0"/>
              </a:spcAft>
              <a:buNone/>
            </a:pPr>
            <a:r>
              <a:rPr lang="en" sz="1600"/>
              <a:t>The excessive pressure on your artery walls caused by high blood pressure can damage your blood vessels as well as your organs. The higher your blood pressure and the longer it goes uncontrolled, the greater the damage.</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rPr lang="en" sz="1600"/>
              <a:t>Uncontrolled high blood pressure can lead to complications including:</a:t>
            </a:r>
            <a:endParaRPr sz="1600"/>
          </a:p>
          <a:p>
            <a:pPr indent="-330200" lvl="0" marL="457200" rtl="0" algn="l">
              <a:spcBef>
                <a:spcPts val="0"/>
              </a:spcBef>
              <a:spcAft>
                <a:spcPts val="0"/>
              </a:spcAft>
              <a:buSzPts val="1600"/>
              <a:buChar char="●"/>
            </a:pPr>
            <a:r>
              <a:rPr lang="en" sz="1600"/>
              <a:t>Heart attack or stroke</a:t>
            </a:r>
            <a:endParaRPr sz="1600"/>
          </a:p>
          <a:p>
            <a:pPr indent="-330200" lvl="0" marL="457200" rtl="0" algn="l">
              <a:spcBef>
                <a:spcPts val="0"/>
              </a:spcBef>
              <a:spcAft>
                <a:spcPts val="0"/>
              </a:spcAft>
              <a:buSzPts val="1600"/>
              <a:buChar char="●"/>
            </a:pPr>
            <a:r>
              <a:rPr lang="en" sz="1600"/>
              <a:t>Aneurysm </a:t>
            </a:r>
            <a:endParaRPr sz="1600"/>
          </a:p>
          <a:p>
            <a:pPr indent="-330200" lvl="0" marL="457200" rtl="0" algn="l">
              <a:spcBef>
                <a:spcPts val="0"/>
              </a:spcBef>
              <a:spcAft>
                <a:spcPts val="0"/>
              </a:spcAft>
              <a:buSzPts val="1600"/>
              <a:buChar char="●"/>
            </a:pPr>
            <a:r>
              <a:rPr lang="en" sz="1600"/>
              <a:t>Heart failure</a:t>
            </a:r>
            <a:endParaRPr sz="1600"/>
          </a:p>
          <a:p>
            <a:pPr indent="-330200" lvl="0" marL="457200" rtl="0" algn="l">
              <a:spcBef>
                <a:spcPts val="0"/>
              </a:spcBef>
              <a:spcAft>
                <a:spcPts val="0"/>
              </a:spcAft>
              <a:buSzPts val="1600"/>
              <a:buChar char="●"/>
            </a:pPr>
            <a:r>
              <a:rPr lang="en" sz="1600"/>
              <a:t>Dementia </a:t>
            </a:r>
            <a:endParaRPr sz="1600"/>
          </a:p>
          <a:p>
            <a:pPr indent="-330200" lvl="0" marL="457200" rtl="0" algn="l">
              <a:spcBef>
                <a:spcPts val="0"/>
              </a:spcBef>
              <a:spcAft>
                <a:spcPts val="0"/>
              </a:spcAft>
              <a:buSzPts val="1600"/>
              <a:buChar char="●"/>
            </a:pPr>
            <a:r>
              <a:rPr lang="en" sz="1600"/>
              <a:t>Weakened and narrowed blood vessels in kidney and eyes </a:t>
            </a:r>
            <a:endParaRPr sz="1600"/>
          </a:p>
          <a:p>
            <a:pPr indent="0" lvl="0" marL="0" rtl="0" algn="l">
              <a:spcBef>
                <a:spcPts val="0"/>
              </a:spcBef>
              <a:spcAft>
                <a:spcPts val="0"/>
              </a:spcAft>
              <a:buNone/>
            </a:pPr>
            <a:r>
              <a:t/>
            </a:r>
            <a:endParaRPr sz="16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1646315</vt:lpwstr>
  </property>
  <property fmtid="{D5CDD505-2E9C-101B-9397-08002B2CF9AE}" name="NXPowerLiteSettings" pid="3">
    <vt:lpwstr>F7000400038000</vt:lpwstr>
  </property>
  <property fmtid="{D5CDD505-2E9C-101B-9397-08002B2CF9AE}" name="NXPowerLiteVersion" pid="4">
    <vt:lpwstr>S10.0.0</vt:lpwstr>
  </property>
</Properties>
</file>